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6"/>
  </p:notesMasterIdLst>
  <p:sldIdLst>
    <p:sldId id="662" r:id="rId2"/>
    <p:sldId id="627" r:id="rId3"/>
    <p:sldId id="628" r:id="rId4"/>
    <p:sldId id="629" r:id="rId5"/>
    <p:sldId id="733" r:id="rId6"/>
    <p:sldId id="751" r:id="rId7"/>
    <p:sldId id="752" r:id="rId8"/>
    <p:sldId id="753" r:id="rId9"/>
    <p:sldId id="754" r:id="rId10"/>
    <p:sldId id="755" r:id="rId11"/>
    <p:sldId id="756" r:id="rId12"/>
    <p:sldId id="757" r:id="rId13"/>
    <p:sldId id="758" r:id="rId14"/>
    <p:sldId id="759" r:id="rId15"/>
    <p:sldId id="760" r:id="rId16"/>
    <p:sldId id="761" r:id="rId17"/>
    <p:sldId id="762" r:id="rId18"/>
    <p:sldId id="763" r:id="rId19"/>
    <p:sldId id="764" r:id="rId20"/>
    <p:sldId id="781" r:id="rId21"/>
    <p:sldId id="778" r:id="rId22"/>
    <p:sldId id="765" r:id="rId23"/>
    <p:sldId id="777" r:id="rId24"/>
    <p:sldId id="782" r:id="rId25"/>
    <p:sldId id="766" r:id="rId26"/>
    <p:sldId id="767" r:id="rId27"/>
    <p:sldId id="769" r:id="rId28"/>
    <p:sldId id="783" r:id="rId29"/>
    <p:sldId id="750" r:id="rId30"/>
    <p:sldId id="770" r:id="rId31"/>
    <p:sldId id="771" r:id="rId32"/>
    <p:sldId id="772" r:id="rId33"/>
    <p:sldId id="773" r:id="rId34"/>
    <p:sldId id="785" r:id="rId35"/>
    <p:sldId id="787" r:id="rId36"/>
    <p:sldId id="788" r:id="rId37"/>
    <p:sldId id="776" r:id="rId38"/>
    <p:sldId id="588" r:id="rId39"/>
    <p:sldId id="589" r:id="rId40"/>
    <p:sldId id="724" r:id="rId41"/>
    <p:sldId id="784" r:id="rId42"/>
    <p:sldId id="590" r:id="rId43"/>
    <p:sldId id="591" r:id="rId44"/>
    <p:sldId id="593" r:id="rId45"/>
  </p:sldIdLst>
  <p:sldSz cx="9144000" cy="5715000" type="screen16x10"/>
  <p:notesSz cx="6858000" cy="9144000"/>
  <p:defaultTextStyle>
    <a:defPPr>
      <a:defRPr lang="es-E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3297" userDrawn="1">
          <p15:clr>
            <a:srgbClr val="A4A3A4"/>
          </p15:clr>
        </p15:guide>
        <p15:guide id="2" pos="2993" userDrawn="1">
          <p15:clr>
            <a:srgbClr val="A4A3A4"/>
          </p15:clr>
        </p15:guide>
        <p15:guide id="3" orient="horz" pos="303" userDrawn="1">
          <p15:clr>
            <a:srgbClr val="A4A3A4"/>
          </p15:clr>
        </p15:guide>
        <p15:guide id="4" pos="5465" userDrawn="1">
          <p15:clr>
            <a:srgbClr val="A4A3A4"/>
          </p15:clr>
        </p15:guide>
        <p15:guide id="5" pos="317" userDrawn="1">
          <p15:clr>
            <a:srgbClr val="A4A3A4"/>
          </p15:clr>
        </p15:guide>
        <p15:guide id="6" pos="2767" userDrawn="1">
          <p15:clr>
            <a:srgbClr val="A4A3A4"/>
          </p15:clr>
        </p15:guide>
        <p15:guide id="7" pos="2880" userDrawn="1">
          <p15:clr>
            <a:srgbClr val="A4A3A4"/>
          </p15:clr>
        </p15:guide>
        <p15:guide id="8" orient="horz" pos="575" userDrawn="1">
          <p15:clr>
            <a:srgbClr val="A4A3A4"/>
          </p15:clr>
        </p15:guide>
        <p15:guide id="10" pos="431" userDrawn="1">
          <p15:clr>
            <a:srgbClr val="A4A3A4"/>
          </p15:clr>
        </p15:guide>
        <p15:guide id="12" pos="567" userDrawn="1">
          <p15:clr>
            <a:srgbClr val="A4A3A4"/>
          </p15:clr>
        </p15:guide>
        <p15:guide id="13" pos="4400" userDrawn="1">
          <p15:clr>
            <a:srgbClr val="A4A3A4"/>
          </p15:clr>
        </p15:guide>
        <p15:guide id="14" orient="horz" pos="1913" userDrawn="1">
          <p15:clr>
            <a:srgbClr val="A4A3A4"/>
          </p15:clr>
        </p15:guide>
        <p15:guide id="16" pos="3923" userDrawn="1">
          <p15:clr>
            <a:srgbClr val="A4A3A4"/>
          </p15:clr>
        </p15:guide>
        <p15:guide id="17" orient="horz" pos="82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1C3"/>
    <a:srgbClr val="E6B21E"/>
    <a:srgbClr val="FF7828"/>
    <a:srgbClr val="F7E7BD"/>
    <a:srgbClr val="FDC212"/>
    <a:srgbClr val="F2E0B5"/>
    <a:srgbClr val="F4CAB5"/>
    <a:srgbClr val="E4DDED"/>
    <a:srgbClr val="F5BE20"/>
    <a:srgbClr val="EE46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5615E0-F6FB-4D16-BB14-05AF98CB869A}" v="57" dt="2024-09-21T19:52:28.043"/>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Estilo medio 1 - Énfasis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7CE84F3-28C3-443E-9E96-99CF82512B78}" styleName="Estilo oscuro 1 - Énfasis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Estilo oscuro 1 - Énfasis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Estilo oscuro 1 - Énfasis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Estilo medio 4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49" autoAdjust="0"/>
    <p:restoredTop sz="80915" autoAdjust="0"/>
  </p:normalViewPr>
  <p:slideViewPr>
    <p:cSldViewPr snapToGrid="0">
      <p:cViewPr varScale="1">
        <p:scale>
          <a:sx n="75" d="100"/>
          <a:sy n="75" d="100"/>
        </p:scale>
        <p:origin x="1718" y="62"/>
      </p:cViewPr>
      <p:guideLst>
        <p:guide orient="horz" pos="3297"/>
        <p:guide pos="2993"/>
        <p:guide orient="horz" pos="303"/>
        <p:guide pos="5465"/>
        <p:guide pos="317"/>
        <p:guide pos="2767"/>
        <p:guide pos="2880"/>
        <p:guide orient="horz" pos="575"/>
        <p:guide pos="431"/>
        <p:guide pos="567"/>
        <p:guide pos="4400"/>
        <p:guide orient="horz" pos="1913"/>
        <p:guide pos="3923"/>
        <p:guide orient="horz" pos="825"/>
      </p:guideLst>
    </p:cSldViewPr>
  </p:slideViewPr>
  <p:outlineViewPr>
    <p:cViewPr>
      <p:scale>
        <a:sx n="30" d="100"/>
        <a:sy n="30" d="100"/>
      </p:scale>
      <p:origin x="0" y="0"/>
    </p:cViewPr>
  </p:outlineViewPr>
  <p:notesTextViewPr>
    <p:cViewPr>
      <p:scale>
        <a:sx n="140" d="100"/>
        <a:sy n="140" d="100"/>
      </p:scale>
      <p:origin x="0" y="0"/>
    </p:cViewPr>
  </p:notesTextViewPr>
  <p:sorterViewPr>
    <p:cViewPr>
      <p:scale>
        <a:sx n="1" d="1"/>
        <a:sy n="1" d="1"/>
      </p:scale>
      <p:origin x="0" y="0"/>
    </p:cViewPr>
  </p:sorterViewPr>
  <p:notesViewPr>
    <p:cSldViewPr snapToGrid="0" snapToObjects="1" showGuides="1">
      <p:cViewPr varScale="1">
        <p:scale>
          <a:sx n="74" d="100"/>
          <a:sy n="74" d="100"/>
        </p:scale>
        <p:origin x="-4472" y="-11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ya garvich" userId="5be0e8c1e2936f7a" providerId="LiveId" clId="{395615E0-F6FB-4D16-BB14-05AF98CB869A}"/>
    <pc:docChg chg="undo custSel addSld delSld modSld sldOrd">
      <pc:chgData name="katya garvich" userId="5be0e8c1e2936f7a" providerId="LiveId" clId="{395615E0-F6FB-4D16-BB14-05AF98CB869A}" dt="2024-09-21T20:10:00.397" v="545"/>
      <pc:docMkLst>
        <pc:docMk/>
      </pc:docMkLst>
      <pc:sldChg chg="ord">
        <pc:chgData name="katya garvich" userId="5be0e8c1e2936f7a" providerId="LiveId" clId="{395615E0-F6FB-4D16-BB14-05AF98CB869A}" dt="2024-09-21T15:56:55.833" v="3"/>
        <pc:sldMkLst>
          <pc:docMk/>
          <pc:sldMk cId="2108250543" sldId="588"/>
        </pc:sldMkLst>
      </pc:sldChg>
      <pc:sldChg chg="ord">
        <pc:chgData name="katya garvich" userId="5be0e8c1e2936f7a" providerId="LiveId" clId="{395615E0-F6FB-4D16-BB14-05AF98CB869A}" dt="2024-09-21T15:56:55.833" v="3"/>
        <pc:sldMkLst>
          <pc:docMk/>
          <pc:sldMk cId="2034184348" sldId="589"/>
        </pc:sldMkLst>
      </pc:sldChg>
      <pc:sldChg chg="ord">
        <pc:chgData name="katya garvich" userId="5be0e8c1e2936f7a" providerId="LiveId" clId="{395615E0-F6FB-4D16-BB14-05AF98CB869A}" dt="2024-09-21T15:56:40.986" v="1"/>
        <pc:sldMkLst>
          <pc:docMk/>
          <pc:sldMk cId="820257163" sldId="724"/>
        </pc:sldMkLst>
      </pc:sldChg>
      <pc:sldChg chg="modNotesTx">
        <pc:chgData name="katya garvich" userId="5be0e8c1e2936f7a" providerId="LiveId" clId="{395615E0-F6FB-4D16-BB14-05AF98CB869A}" dt="2024-09-21T15:58:54.968" v="23" actId="6549"/>
        <pc:sldMkLst>
          <pc:docMk/>
          <pc:sldMk cId="1526846781" sldId="752"/>
        </pc:sldMkLst>
      </pc:sldChg>
      <pc:sldChg chg="modNotesTx">
        <pc:chgData name="katya garvich" userId="5be0e8c1e2936f7a" providerId="LiveId" clId="{395615E0-F6FB-4D16-BB14-05AF98CB869A}" dt="2024-09-21T16:01:28.952" v="35" actId="20577"/>
        <pc:sldMkLst>
          <pc:docMk/>
          <pc:sldMk cId="2037550504" sldId="754"/>
        </pc:sldMkLst>
      </pc:sldChg>
      <pc:sldChg chg="modSp mod">
        <pc:chgData name="katya garvich" userId="5be0e8c1e2936f7a" providerId="LiveId" clId="{395615E0-F6FB-4D16-BB14-05AF98CB869A}" dt="2024-09-21T16:08:15.190" v="56" actId="20577"/>
        <pc:sldMkLst>
          <pc:docMk/>
          <pc:sldMk cId="1169922667" sldId="763"/>
        </pc:sldMkLst>
        <pc:spChg chg="mod">
          <ac:chgData name="katya garvich" userId="5be0e8c1e2936f7a" providerId="LiveId" clId="{395615E0-F6FB-4D16-BB14-05AF98CB869A}" dt="2024-09-21T16:08:15.190" v="56" actId="20577"/>
          <ac:spMkLst>
            <pc:docMk/>
            <pc:sldMk cId="1169922667" sldId="763"/>
            <ac:spMk id="3" creationId="{00000000-0000-0000-0000-000000000000}"/>
          </ac:spMkLst>
        </pc:spChg>
      </pc:sldChg>
      <pc:sldChg chg="modSp mod modNotesTx">
        <pc:chgData name="katya garvich" userId="5be0e8c1e2936f7a" providerId="LiveId" clId="{395615E0-F6FB-4D16-BB14-05AF98CB869A}" dt="2024-09-21T17:29:29.396" v="129" actId="20577"/>
        <pc:sldMkLst>
          <pc:docMk/>
          <pc:sldMk cId="927599301" sldId="767"/>
        </pc:sldMkLst>
        <pc:spChg chg="mod">
          <ac:chgData name="katya garvich" userId="5be0e8c1e2936f7a" providerId="LiveId" clId="{395615E0-F6FB-4D16-BB14-05AF98CB869A}" dt="2024-09-21T17:28:20.985" v="127" actId="20577"/>
          <ac:spMkLst>
            <pc:docMk/>
            <pc:sldMk cId="927599301" sldId="767"/>
            <ac:spMk id="27" creationId="{00000000-0000-0000-0000-000000000000}"/>
          </ac:spMkLst>
        </pc:spChg>
      </pc:sldChg>
      <pc:sldChg chg="modSp mod">
        <pc:chgData name="katya garvich" userId="5be0e8c1e2936f7a" providerId="LiveId" clId="{395615E0-F6FB-4D16-BB14-05AF98CB869A}" dt="2024-09-21T18:31:58.013" v="231" actId="255"/>
        <pc:sldMkLst>
          <pc:docMk/>
          <pc:sldMk cId="1301541607" sldId="769"/>
        </pc:sldMkLst>
        <pc:spChg chg="mod">
          <ac:chgData name="katya garvich" userId="5be0e8c1e2936f7a" providerId="LiveId" clId="{395615E0-F6FB-4D16-BB14-05AF98CB869A}" dt="2024-09-21T18:31:42.567" v="229" actId="14100"/>
          <ac:spMkLst>
            <pc:docMk/>
            <pc:sldMk cId="1301541607" sldId="769"/>
            <ac:spMk id="5" creationId="{00000000-0000-0000-0000-000000000000}"/>
          </ac:spMkLst>
        </pc:spChg>
        <pc:spChg chg="mod">
          <ac:chgData name="katya garvich" userId="5be0e8c1e2936f7a" providerId="LiveId" clId="{395615E0-F6FB-4D16-BB14-05AF98CB869A}" dt="2024-09-21T18:31:58.013" v="231" actId="255"/>
          <ac:spMkLst>
            <pc:docMk/>
            <pc:sldMk cId="1301541607" sldId="769"/>
            <ac:spMk id="6" creationId="{00000000-0000-0000-0000-000000000000}"/>
          </ac:spMkLst>
        </pc:spChg>
      </pc:sldChg>
      <pc:sldChg chg="delSp modSp mod modNotesTx">
        <pc:chgData name="katya garvich" userId="5be0e8c1e2936f7a" providerId="LiveId" clId="{395615E0-F6FB-4D16-BB14-05AF98CB869A}" dt="2024-09-21T19:58:32.755" v="537" actId="14100"/>
        <pc:sldMkLst>
          <pc:docMk/>
          <pc:sldMk cId="2023044504" sldId="771"/>
        </pc:sldMkLst>
        <pc:spChg chg="del mod">
          <ac:chgData name="katya garvich" userId="5be0e8c1e2936f7a" providerId="LiveId" clId="{395615E0-F6FB-4D16-BB14-05AF98CB869A}" dt="2024-09-21T19:58:04.452" v="506" actId="478"/>
          <ac:spMkLst>
            <pc:docMk/>
            <pc:sldMk cId="2023044504" sldId="771"/>
            <ac:spMk id="21" creationId="{00000000-0000-0000-0000-000000000000}"/>
          </ac:spMkLst>
        </pc:spChg>
        <pc:spChg chg="mod">
          <ac:chgData name="katya garvich" userId="5be0e8c1e2936f7a" providerId="LiveId" clId="{395615E0-F6FB-4D16-BB14-05AF98CB869A}" dt="2024-09-21T19:58:12.665" v="535" actId="1036"/>
          <ac:spMkLst>
            <pc:docMk/>
            <pc:sldMk cId="2023044504" sldId="771"/>
            <ac:spMk id="22" creationId="{00000000-0000-0000-0000-000000000000}"/>
          </ac:spMkLst>
        </pc:spChg>
        <pc:spChg chg="mod">
          <ac:chgData name="katya garvich" userId="5be0e8c1e2936f7a" providerId="LiveId" clId="{395615E0-F6FB-4D16-BB14-05AF98CB869A}" dt="2024-09-21T19:58:12.665" v="535" actId="1036"/>
          <ac:spMkLst>
            <pc:docMk/>
            <pc:sldMk cId="2023044504" sldId="771"/>
            <ac:spMk id="23" creationId="{00000000-0000-0000-0000-000000000000}"/>
          </ac:spMkLst>
        </pc:spChg>
        <pc:grpChg chg="del">
          <ac:chgData name="katya garvich" userId="5be0e8c1e2936f7a" providerId="LiveId" clId="{395615E0-F6FB-4D16-BB14-05AF98CB869A}" dt="2024-09-21T19:58:16.401" v="536" actId="478"/>
          <ac:grpSpMkLst>
            <pc:docMk/>
            <pc:sldMk cId="2023044504" sldId="771"/>
            <ac:grpSpMk id="30" creationId="{00000000-0000-0000-0000-000000000000}"/>
          </ac:grpSpMkLst>
        </pc:grpChg>
        <pc:cxnChg chg="mod">
          <ac:chgData name="katya garvich" userId="5be0e8c1e2936f7a" providerId="LiveId" clId="{395615E0-F6FB-4D16-BB14-05AF98CB869A}" dt="2024-09-21T19:58:32.755" v="537" actId="14100"/>
          <ac:cxnSpMkLst>
            <pc:docMk/>
            <pc:sldMk cId="2023044504" sldId="771"/>
            <ac:cxnSpMk id="6" creationId="{00000000-0000-0000-0000-000000000000}"/>
          </ac:cxnSpMkLst>
        </pc:cxnChg>
      </pc:sldChg>
      <pc:sldChg chg="modSp mod">
        <pc:chgData name="katya garvich" userId="5be0e8c1e2936f7a" providerId="LiveId" clId="{395615E0-F6FB-4D16-BB14-05AF98CB869A}" dt="2024-09-21T19:29:36.331" v="256" actId="20577"/>
        <pc:sldMkLst>
          <pc:docMk/>
          <pc:sldMk cId="475045083" sldId="772"/>
        </pc:sldMkLst>
        <pc:spChg chg="mod">
          <ac:chgData name="katya garvich" userId="5be0e8c1e2936f7a" providerId="LiveId" clId="{395615E0-F6FB-4D16-BB14-05AF98CB869A}" dt="2024-09-21T19:29:36.331" v="256" actId="20577"/>
          <ac:spMkLst>
            <pc:docMk/>
            <pc:sldMk cId="475045083" sldId="772"/>
            <ac:spMk id="30" creationId="{00000000-0000-0000-0000-000000000000}"/>
          </ac:spMkLst>
        </pc:spChg>
      </pc:sldChg>
      <pc:sldChg chg="modSp mod modNotesTx">
        <pc:chgData name="katya garvich" userId="5be0e8c1e2936f7a" providerId="LiveId" clId="{395615E0-F6FB-4D16-BB14-05AF98CB869A}" dt="2024-09-21T19:39:58.379" v="309" actId="20577"/>
        <pc:sldMkLst>
          <pc:docMk/>
          <pc:sldMk cId="474136325" sldId="773"/>
        </pc:sldMkLst>
        <pc:spChg chg="mod">
          <ac:chgData name="katya garvich" userId="5be0e8c1e2936f7a" providerId="LiveId" clId="{395615E0-F6FB-4D16-BB14-05AF98CB869A}" dt="2024-09-21T19:38:49.065" v="272" actId="20577"/>
          <ac:spMkLst>
            <pc:docMk/>
            <pc:sldMk cId="474136325" sldId="773"/>
            <ac:spMk id="46" creationId="{00000000-0000-0000-0000-000000000000}"/>
          </ac:spMkLst>
        </pc:spChg>
      </pc:sldChg>
      <pc:sldChg chg="modSp mod modNotesTx">
        <pc:chgData name="katya garvich" userId="5be0e8c1e2936f7a" providerId="LiveId" clId="{395615E0-F6FB-4D16-BB14-05AF98CB869A}" dt="2024-09-21T20:10:00.397" v="545"/>
        <pc:sldMkLst>
          <pc:docMk/>
          <pc:sldMk cId="1260468864" sldId="776"/>
        </pc:sldMkLst>
        <pc:spChg chg="mod">
          <ac:chgData name="katya garvich" userId="5be0e8c1e2936f7a" providerId="LiveId" clId="{395615E0-F6FB-4D16-BB14-05AF98CB869A}" dt="2024-09-21T20:09:23.698" v="542" actId="20577"/>
          <ac:spMkLst>
            <pc:docMk/>
            <pc:sldMk cId="1260468864" sldId="776"/>
            <ac:spMk id="29" creationId="{00000000-0000-0000-0000-000000000000}"/>
          </ac:spMkLst>
        </pc:spChg>
      </pc:sldChg>
      <pc:sldChg chg="modNotesTx">
        <pc:chgData name="katya garvich" userId="5be0e8c1e2936f7a" providerId="LiveId" clId="{395615E0-F6FB-4D16-BB14-05AF98CB869A}" dt="2024-09-21T16:56:07.708" v="60" actId="20577"/>
        <pc:sldMkLst>
          <pc:docMk/>
          <pc:sldMk cId="4036568248" sldId="777"/>
        </pc:sldMkLst>
      </pc:sldChg>
      <pc:sldChg chg="modNotesTx">
        <pc:chgData name="katya garvich" userId="5be0e8c1e2936f7a" providerId="LiveId" clId="{395615E0-F6FB-4D16-BB14-05AF98CB869A}" dt="2024-09-21T16:24:20.791" v="58" actId="20577"/>
        <pc:sldMkLst>
          <pc:docMk/>
          <pc:sldMk cId="930444514" sldId="781"/>
        </pc:sldMkLst>
      </pc:sldChg>
      <pc:sldChg chg="modSp mod">
        <pc:chgData name="katya garvich" userId="5be0e8c1e2936f7a" providerId="LiveId" clId="{395615E0-F6FB-4D16-BB14-05AF98CB869A}" dt="2024-09-21T17:15:58.458" v="126" actId="20577"/>
        <pc:sldMkLst>
          <pc:docMk/>
          <pc:sldMk cId="367572815" sldId="782"/>
        </pc:sldMkLst>
        <pc:graphicFrameChg chg="mod">
          <ac:chgData name="katya garvich" userId="5be0e8c1e2936f7a" providerId="LiveId" clId="{395615E0-F6FB-4D16-BB14-05AF98CB869A}" dt="2024-09-21T17:15:58.458" v="126" actId="20577"/>
          <ac:graphicFrameMkLst>
            <pc:docMk/>
            <pc:sldMk cId="367572815" sldId="782"/>
            <ac:graphicFrameMk id="5" creationId="{79641E1E-ECF4-4B1C-818E-3B5B617B2C9C}"/>
          </ac:graphicFrameMkLst>
        </pc:graphicFrameChg>
      </pc:sldChg>
      <pc:sldChg chg="modSp mod modNotesTx">
        <pc:chgData name="katya garvich" userId="5be0e8c1e2936f7a" providerId="LiveId" clId="{395615E0-F6FB-4D16-BB14-05AF98CB869A}" dt="2024-09-21T19:52:41.547" v="385" actId="20577"/>
        <pc:sldMkLst>
          <pc:docMk/>
          <pc:sldMk cId="2277220435" sldId="785"/>
        </pc:sldMkLst>
        <pc:spChg chg="mod">
          <ac:chgData name="katya garvich" userId="5be0e8c1e2936f7a" providerId="LiveId" clId="{395615E0-F6FB-4D16-BB14-05AF98CB869A}" dt="2024-09-21T19:43:04.280" v="341" actId="207"/>
          <ac:spMkLst>
            <pc:docMk/>
            <pc:sldMk cId="2277220435" sldId="785"/>
            <ac:spMk id="22" creationId="{00000000-0000-0000-0000-000000000000}"/>
          </ac:spMkLst>
        </pc:spChg>
        <pc:spChg chg="mod">
          <ac:chgData name="katya garvich" userId="5be0e8c1e2936f7a" providerId="LiveId" clId="{395615E0-F6FB-4D16-BB14-05AF98CB869A}" dt="2024-09-21T19:39:42.008" v="287" actId="20577"/>
          <ac:spMkLst>
            <pc:docMk/>
            <pc:sldMk cId="2277220435" sldId="785"/>
            <ac:spMk id="46" creationId="{00000000-0000-0000-0000-000000000000}"/>
          </ac:spMkLst>
        </pc:spChg>
        <pc:spChg chg="mod">
          <ac:chgData name="katya garvich" userId="5be0e8c1e2936f7a" providerId="LiveId" clId="{395615E0-F6FB-4D16-BB14-05AF98CB869A}" dt="2024-09-21T19:44:03.450" v="375" actId="20577"/>
          <ac:spMkLst>
            <pc:docMk/>
            <pc:sldMk cId="2277220435" sldId="785"/>
            <ac:spMk id="47" creationId="{4D3A73FD-544F-4736-8941-B1D37C9941A4}"/>
          </ac:spMkLst>
        </pc:spChg>
      </pc:sldChg>
      <pc:sldChg chg="del modNotesTx">
        <pc:chgData name="katya garvich" userId="5be0e8c1e2936f7a" providerId="LiveId" clId="{395615E0-F6FB-4D16-BB14-05AF98CB869A}" dt="2024-09-21T19:57:52.633" v="504" actId="47"/>
        <pc:sldMkLst>
          <pc:docMk/>
          <pc:sldMk cId="1922840211" sldId="786"/>
        </pc:sldMkLst>
      </pc:sldChg>
      <pc:sldChg chg="modNotesTx">
        <pc:chgData name="katya garvich" userId="5be0e8c1e2936f7a" providerId="LiveId" clId="{395615E0-F6FB-4D16-BB14-05AF98CB869A}" dt="2024-09-21T19:59:16.005" v="538" actId="113"/>
        <pc:sldMkLst>
          <pc:docMk/>
          <pc:sldMk cId="3861655046" sldId="787"/>
        </pc:sldMkLst>
      </pc:sldChg>
      <pc:sldChg chg="modSp mod">
        <pc:chgData name="katya garvich" userId="5be0e8c1e2936f7a" providerId="LiveId" clId="{395615E0-F6FB-4D16-BB14-05AF98CB869A}" dt="2024-09-21T20:09:12.897" v="540" actId="207"/>
        <pc:sldMkLst>
          <pc:docMk/>
          <pc:sldMk cId="4150352316" sldId="788"/>
        </pc:sldMkLst>
        <pc:spChg chg="mod">
          <ac:chgData name="katya garvich" userId="5be0e8c1e2936f7a" providerId="LiveId" clId="{395615E0-F6FB-4D16-BB14-05AF98CB869A}" dt="2024-09-21T20:09:12.897" v="540" actId="207"/>
          <ac:spMkLst>
            <pc:docMk/>
            <pc:sldMk cId="4150352316" sldId="788"/>
            <ac:spMk id="29" creationId="{00000000-0000-0000-0000-000000000000}"/>
          </ac:spMkLst>
        </pc:spChg>
      </pc:sldChg>
      <pc:sldChg chg="new del">
        <pc:chgData name="katya garvich" userId="5be0e8c1e2936f7a" providerId="LiveId" clId="{395615E0-F6FB-4D16-BB14-05AF98CB869A}" dt="2024-09-21T19:21:40.456" v="235" actId="680"/>
        <pc:sldMkLst>
          <pc:docMk/>
          <pc:sldMk cId="167514247" sldId="789"/>
        </pc:sldMkLst>
      </pc:sldChg>
      <pc:sldChg chg="new del">
        <pc:chgData name="katya garvich" userId="5be0e8c1e2936f7a" providerId="LiveId" clId="{395615E0-F6FB-4D16-BB14-05AF98CB869A}" dt="2024-09-21T19:21:39.547" v="234" actId="680"/>
        <pc:sldMkLst>
          <pc:docMk/>
          <pc:sldMk cId="3545359295" sldId="790"/>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A0018C-B064-4357-AD8B-B42F3127D658}"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es-PE"/>
        </a:p>
      </dgm:t>
    </dgm:pt>
    <dgm:pt modelId="{B56FC845-904D-4C99-9BF3-A78A62ACB2FD}">
      <dgm:prSet phldrT="[Texto]" custT="1"/>
      <dgm:spPr/>
      <dgm:t>
        <a:bodyPr/>
        <a:lstStyle/>
        <a:p>
          <a:r>
            <a:rPr lang="es-ES" sz="1800" b="1" dirty="0">
              <a:latin typeface="Calibri" panose="020F0502020204030204" pitchFamily="34" charset="0"/>
              <a:cs typeface="Calibri" panose="020F0502020204030204" pitchFamily="34" charset="0"/>
            </a:rPr>
            <a:t>Planificación</a:t>
          </a:r>
          <a:endParaRPr lang="es-PE" sz="2200" b="1" dirty="0">
            <a:latin typeface="Calibri" panose="020F0502020204030204" pitchFamily="34" charset="0"/>
            <a:cs typeface="Calibri" panose="020F0502020204030204" pitchFamily="34" charset="0"/>
          </a:endParaRPr>
        </a:p>
      </dgm:t>
    </dgm:pt>
    <dgm:pt modelId="{16E6352D-4F27-4577-994D-3DE54F75571C}" type="parTrans" cxnId="{16F0B57E-68F1-40FA-8B3A-2FA7DC4BCA02}">
      <dgm:prSet/>
      <dgm:spPr/>
      <dgm:t>
        <a:bodyPr/>
        <a:lstStyle/>
        <a:p>
          <a:endParaRPr lang="es-PE">
            <a:latin typeface="Calibri" panose="020F0502020204030204" pitchFamily="34" charset="0"/>
            <a:cs typeface="Calibri" panose="020F0502020204030204" pitchFamily="34" charset="0"/>
          </a:endParaRPr>
        </a:p>
      </dgm:t>
    </dgm:pt>
    <dgm:pt modelId="{F95440BC-D46E-461D-BCA6-A39CE30B35E7}" type="sibTrans" cxnId="{16F0B57E-68F1-40FA-8B3A-2FA7DC4BCA02}">
      <dgm:prSet/>
      <dgm:spPr/>
      <dgm:t>
        <a:bodyPr/>
        <a:lstStyle/>
        <a:p>
          <a:endParaRPr lang="es-PE">
            <a:latin typeface="Calibri" panose="020F0502020204030204" pitchFamily="34" charset="0"/>
            <a:cs typeface="Calibri" panose="020F0502020204030204" pitchFamily="34" charset="0"/>
          </a:endParaRPr>
        </a:p>
      </dgm:t>
    </dgm:pt>
    <dgm:pt modelId="{B6A303EE-78C2-4FFD-B7F2-7C1632CEE463}">
      <dgm:prSet phldrT="[Texto]" custT="1"/>
      <dgm:spPr/>
      <dgm:t>
        <a:bodyPr/>
        <a:lstStyle/>
        <a:p>
          <a:r>
            <a:rPr lang="es-ES" sz="1600" dirty="0">
              <a:latin typeface="Calibri" panose="020F0502020204030204" pitchFamily="34" charset="0"/>
              <a:cs typeface="Calibri" panose="020F0502020204030204" pitchFamily="34" charset="0"/>
            </a:rPr>
            <a:t>Proceso de </a:t>
          </a:r>
          <a:r>
            <a:rPr lang="es-PE" sz="1600" b="0" i="0" dirty="0">
              <a:latin typeface="Calibri" panose="020F0502020204030204" pitchFamily="34" charset="0"/>
              <a:cs typeface="Calibri" panose="020F0502020204030204" pitchFamily="34" charset="0"/>
            </a:rPr>
            <a:t>definición de objetivos</a:t>
          </a:r>
          <a:endParaRPr lang="es-PE" sz="1600" dirty="0">
            <a:latin typeface="Calibri" panose="020F0502020204030204" pitchFamily="34" charset="0"/>
            <a:cs typeface="Calibri" panose="020F0502020204030204" pitchFamily="34" charset="0"/>
          </a:endParaRPr>
        </a:p>
      </dgm:t>
    </dgm:pt>
    <dgm:pt modelId="{032EDF61-7AC7-4E3B-AF44-973358FA7F5D}" type="parTrans" cxnId="{595F576C-17E6-4B04-91F1-D5BE9F5DDC11}">
      <dgm:prSet/>
      <dgm:spPr/>
      <dgm:t>
        <a:bodyPr/>
        <a:lstStyle/>
        <a:p>
          <a:endParaRPr lang="es-PE">
            <a:latin typeface="Calibri" panose="020F0502020204030204" pitchFamily="34" charset="0"/>
            <a:cs typeface="Calibri" panose="020F0502020204030204" pitchFamily="34" charset="0"/>
          </a:endParaRPr>
        </a:p>
      </dgm:t>
    </dgm:pt>
    <dgm:pt modelId="{FE3373F9-DC9E-4840-BD2D-E389E6B82205}" type="sibTrans" cxnId="{595F576C-17E6-4B04-91F1-D5BE9F5DDC11}">
      <dgm:prSet/>
      <dgm:spPr/>
      <dgm:t>
        <a:bodyPr/>
        <a:lstStyle/>
        <a:p>
          <a:endParaRPr lang="es-PE">
            <a:latin typeface="Calibri" panose="020F0502020204030204" pitchFamily="34" charset="0"/>
            <a:cs typeface="Calibri" panose="020F0502020204030204" pitchFamily="34" charset="0"/>
          </a:endParaRPr>
        </a:p>
      </dgm:t>
    </dgm:pt>
    <dgm:pt modelId="{D3BFC073-F270-481F-83B4-348CA2CB0DEB}">
      <dgm:prSet phldrT="[Texto]" custT="1"/>
      <dgm:spPr/>
      <dgm:t>
        <a:bodyPr/>
        <a:lstStyle/>
        <a:p>
          <a:r>
            <a:rPr lang="es-ES" sz="1600" b="0" i="0" dirty="0">
              <a:latin typeface="Calibri" panose="020F0502020204030204" pitchFamily="34" charset="0"/>
              <a:cs typeface="Calibri" panose="020F0502020204030204" pitchFamily="34" charset="0"/>
            </a:rPr>
            <a:t>Planificación estratégica</a:t>
          </a:r>
          <a:endParaRPr lang="es-PE" sz="1600" dirty="0">
            <a:latin typeface="Calibri" panose="020F0502020204030204" pitchFamily="34" charset="0"/>
            <a:cs typeface="Calibri" panose="020F0502020204030204" pitchFamily="34" charset="0"/>
          </a:endParaRPr>
        </a:p>
      </dgm:t>
    </dgm:pt>
    <dgm:pt modelId="{1431139F-6142-465C-996B-886F28862B61}" type="parTrans" cxnId="{B074A42B-2197-45E5-A083-223AD5DD1D47}">
      <dgm:prSet/>
      <dgm:spPr/>
      <dgm:t>
        <a:bodyPr/>
        <a:lstStyle/>
        <a:p>
          <a:endParaRPr lang="es-PE">
            <a:latin typeface="Calibri" panose="020F0502020204030204" pitchFamily="34" charset="0"/>
            <a:cs typeface="Calibri" panose="020F0502020204030204" pitchFamily="34" charset="0"/>
          </a:endParaRPr>
        </a:p>
      </dgm:t>
    </dgm:pt>
    <dgm:pt modelId="{AA83DC0D-D327-4E61-8417-0FCE221AA60A}" type="sibTrans" cxnId="{B074A42B-2197-45E5-A083-223AD5DD1D47}">
      <dgm:prSet/>
      <dgm:spPr/>
      <dgm:t>
        <a:bodyPr/>
        <a:lstStyle/>
        <a:p>
          <a:endParaRPr lang="es-PE">
            <a:latin typeface="Calibri" panose="020F0502020204030204" pitchFamily="34" charset="0"/>
            <a:cs typeface="Calibri" panose="020F0502020204030204" pitchFamily="34" charset="0"/>
          </a:endParaRPr>
        </a:p>
      </dgm:t>
    </dgm:pt>
    <dgm:pt modelId="{3E21CD11-F56A-4251-AE92-15C4A35673D5}">
      <dgm:prSet phldrT="[Texto]" custT="1"/>
      <dgm:spPr/>
      <dgm:t>
        <a:bodyPr/>
        <a:lstStyle/>
        <a:p>
          <a:r>
            <a:rPr lang="es-ES" sz="1800" b="1" dirty="0">
              <a:latin typeface="Calibri" panose="020F0502020204030204" pitchFamily="34" charset="0"/>
              <a:cs typeface="Calibri" panose="020F0502020204030204" pitchFamily="34" charset="0"/>
            </a:rPr>
            <a:t>Gestión de Recursos</a:t>
          </a:r>
          <a:endParaRPr lang="es-PE" sz="1800" b="1" dirty="0">
            <a:latin typeface="Calibri" panose="020F0502020204030204" pitchFamily="34" charset="0"/>
            <a:cs typeface="Calibri" panose="020F0502020204030204" pitchFamily="34" charset="0"/>
          </a:endParaRPr>
        </a:p>
      </dgm:t>
    </dgm:pt>
    <dgm:pt modelId="{5B761BA1-0594-4062-A4DD-18BAAF398B65}" type="parTrans" cxnId="{ED0C6BA0-AA36-454E-9D63-518B9D0B91A3}">
      <dgm:prSet/>
      <dgm:spPr/>
      <dgm:t>
        <a:bodyPr/>
        <a:lstStyle/>
        <a:p>
          <a:endParaRPr lang="es-PE">
            <a:latin typeface="Calibri" panose="020F0502020204030204" pitchFamily="34" charset="0"/>
            <a:cs typeface="Calibri" panose="020F0502020204030204" pitchFamily="34" charset="0"/>
          </a:endParaRPr>
        </a:p>
      </dgm:t>
    </dgm:pt>
    <dgm:pt modelId="{073EDA62-012A-4DCC-B36B-5868F832D32D}" type="sibTrans" cxnId="{ED0C6BA0-AA36-454E-9D63-518B9D0B91A3}">
      <dgm:prSet/>
      <dgm:spPr/>
      <dgm:t>
        <a:bodyPr/>
        <a:lstStyle/>
        <a:p>
          <a:endParaRPr lang="es-PE">
            <a:latin typeface="Calibri" panose="020F0502020204030204" pitchFamily="34" charset="0"/>
            <a:cs typeface="Calibri" panose="020F0502020204030204" pitchFamily="34" charset="0"/>
          </a:endParaRPr>
        </a:p>
      </dgm:t>
    </dgm:pt>
    <dgm:pt modelId="{B66138A9-6930-415E-83D7-AF74748BB95A}">
      <dgm:prSet phldrT="[Texto]" custT="1"/>
      <dgm:spPr/>
      <dgm:t>
        <a:bodyPr/>
        <a:lstStyle/>
        <a:p>
          <a:r>
            <a:rPr lang="es-ES" sz="1600" b="0" i="0" dirty="0">
              <a:latin typeface="Calibri" panose="020F0502020204030204" pitchFamily="34" charset="0"/>
              <a:cs typeface="Calibri" panose="020F0502020204030204" pitchFamily="34" charset="0"/>
            </a:rPr>
            <a:t>Adquisición de equipos y tecnología</a:t>
          </a:r>
          <a:endParaRPr lang="es-PE" sz="1600" dirty="0">
            <a:latin typeface="Calibri" panose="020F0502020204030204" pitchFamily="34" charset="0"/>
            <a:cs typeface="Calibri" panose="020F0502020204030204" pitchFamily="34" charset="0"/>
          </a:endParaRPr>
        </a:p>
      </dgm:t>
    </dgm:pt>
    <dgm:pt modelId="{C47A5E7E-B8AB-48B3-87D7-2B48ED6D4953}" type="parTrans" cxnId="{49FF0A60-7EDC-4AFE-9D78-F90A993837A8}">
      <dgm:prSet/>
      <dgm:spPr/>
      <dgm:t>
        <a:bodyPr/>
        <a:lstStyle/>
        <a:p>
          <a:endParaRPr lang="es-PE">
            <a:latin typeface="Calibri" panose="020F0502020204030204" pitchFamily="34" charset="0"/>
            <a:cs typeface="Calibri" panose="020F0502020204030204" pitchFamily="34" charset="0"/>
          </a:endParaRPr>
        </a:p>
      </dgm:t>
    </dgm:pt>
    <dgm:pt modelId="{4B96A0F2-EF1A-4C5D-ADFC-5A2CB4BE23FA}" type="sibTrans" cxnId="{49FF0A60-7EDC-4AFE-9D78-F90A993837A8}">
      <dgm:prSet/>
      <dgm:spPr/>
      <dgm:t>
        <a:bodyPr/>
        <a:lstStyle/>
        <a:p>
          <a:endParaRPr lang="es-PE">
            <a:latin typeface="Calibri" panose="020F0502020204030204" pitchFamily="34" charset="0"/>
            <a:cs typeface="Calibri" panose="020F0502020204030204" pitchFamily="34" charset="0"/>
          </a:endParaRPr>
        </a:p>
      </dgm:t>
    </dgm:pt>
    <dgm:pt modelId="{7CB6AE1F-835B-4D3D-94CE-6A00EC5A9D3B}">
      <dgm:prSet phldrT="[Texto]" custT="1"/>
      <dgm:spPr/>
      <dgm:t>
        <a:bodyPr/>
        <a:lstStyle/>
        <a:p>
          <a:r>
            <a:rPr lang="es-ES" sz="1600" b="0" i="0" dirty="0">
              <a:latin typeface="Calibri" panose="020F0502020204030204" pitchFamily="34" charset="0"/>
              <a:cs typeface="Calibri" panose="020F0502020204030204" pitchFamily="34" charset="0"/>
            </a:rPr>
            <a:t>Contratación y formación de personal</a:t>
          </a:r>
          <a:endParaRPr lang="es-PE" sz="1600" dirty="0">
            <a:latin typeface="Calibri" panose="020F0502020204030204" pitchFamily="34" charset="0"/>
            <a:cs typeface="Calibri" panose="020F0502020204030204" pitchFamily="34" charset="0"/>
          </a:endParaRPr>
        </a:p>
      </dgm:t>
    </dgm:pt>
    <dgm:pt modelId="{0B9ED271-B7F2-4718-AAA5-F7A7DF9B2FE6}" type="parTrans" cxnId="{34F4A0F6-5867-4830-B3C3-935B24466935}">
      <dgm:prSet/>
      <dgm:spPr/>
      <dgm:t>
        <a:bodyPr/>
        <a:lstStyle/>
        <a:p>
          <a:endParaRPr lang="es-PE">
            <a:latin typeface="Calibri" panose="020F0502020204030204" pitchFamily="34" charset="0"/>
            <a:cs typeface="Calibri" panose="020F0502020204030204" pitchFamily="34" charset="0"/>
          </a:endParaRPr>
        </a:p>
      </dgm:t>
    </dgm:pt>
    <dgm:pt modelId="{0DEFE46F-CF0A-4050-A9B1-AE2526F1372B}" type="sibTrans" cxnId="{34F4A0F6-5867-4830-B3C3-935B24466935}">
      <dgm:prSet/>
      <dgm:spPr/>
      <dgm:t>
        <a:bodyPr/>
        <a:lstStyle/>
        <a:p>
          <a:endParaRPr lang="es-PE">
            <a:latin typeface="Calibri" panose="020F0502020204030204" pitchFamily="34" charset="0"/>
            <a:cs typeface="Calibri" panose="020F0502020204030204" pitchFamily="34" charset="0"/>
          </a:endParaRPr>
        </a:p>
      </dgm:t>
    </dgm:pt>
    <dgm:pt modelId="{119DBDE5-6BAA-4388-B1B2-9C5AC55286F2}">
      <dgm:prSet phldrT="[Texto]" custT="1"/>
      <dgm:spPr/>
      <dgm:t>
        <a:bodyPr/>
        <a:lstStyle/>
        <a:p>
          <a:r>
            <a:rPr lang="es-ES" sz="1800" b="1" dirty="0">
              <a:latin typeface="Calibri" panose="020F0502020204030204" pitchFamily="34" charset="0"/>
              <a:cs typeface="Calibri" panose="020F0502020204030204" pitchFamily="34" charset="0"/>
            </a:rPr>
            <a:t>Realización del Producto</a:t>
          </a:r>
          <a:endParaRPr lang="es-PE" sz="1800" b="1" dirty="0">
            <a:latin typeface="Calibri" panose="020F0502020204030204" pitchFamily="34" charset="0"/>
            <a:cs typeface="Calibri" panose="020F0502020204030204" pitchFamily="34" charset="0"/>
          </a:endParaRPr>
        </a:p>
      </dgm:t>
    </dgm:pt>
    <dgm:pt modelId="{4706CC35-DDAC-4CB8-97B0-4C4E0B503CBA}" type="parTrans" cxnId="{9A6E1CF7-8C78-4FFA-A89A-6D37C18CEAFB}">
      <dgm:prSet/>
      <dgm:spPr/>
      <dgm:t>
        <a:bodyPr/>
        <a:lstStyle/>
        <a:p>
          <a:endParaRPr lang="es-PE">
            <a:latin typeface="Calibri" panose="020F0502020204030204" pitchFamily="34" charset="0"/>
            <a:cs typeface="Calibri" panose="020F0502020204030204" pitchFamily="34" charset="0"/>
          </a:endParaRPr>
        </a:p>
      </dgm:t>
    </dgm:pt>
    <dgm:pt modelId="{42A39BF8-EDE3-4D26-A424-078DB3894C77}" type="sibTrans" cxnId="{9A6E1CF7-8C78-4FFA-A89A-6D37C18CEAFB}">
      <dgm:prSet/>
      <dgm:spPr/>
      <dgm:t>
        <a:bodyPr/>
        <a:lstStyle/>
        <a:p>
          <a:endParaRPr lang="es-PE">
            <a:latin typeface="Calibri" panose="020F0502020204030204" pitchFamily="34" charset="0"/>
            <a:cs typeface="Calibri" panose="020F0502020204030204" pitchFamily="34" charset="0"/>
          </a:endParaRPr>
        </a:p>
      </dgm:t>
    </dgm:pt>
    <dgm:pt modelId="{98A1E5A2-6FC3-44D1-BE59-2EC8ED103819}">
      <dgm:prSet phldrT="[Texto]" custT="1"/>
      <dgm:spPr/>
      <dgm:t>
        <a:bodyPr/>
        <a:lstStyle/>
        <a:p>
          <a:r>
            <a:rPr lang="es-ES" sz="1600" dirty="0">
              <a:latin typeface="Calibri" panose="020F0502020204030204" pitchFamily="34" charset="0"/>
              <a:cs typeface="Calibri" panose="020F0502020204030204" pitchFamily="34" charset="0"/>
            </a:rPr>
            <a:t>Procesos Comerciales</a:t>
          </a:r>
          <a:endParaRPr lang="es-PE" sz="1600" dirty="0">
            <a:latin typeface="Calibri" panose="020F0502020204030204" pitchFamily="34" charset="0"/>
            <a:cs typeface="Calibri" panose="020F0502020204030204" pitchFamily="34" charset="0"/>
          </a:endParaRPr>
        </a:p>
      </dgm:t>
    </dgm:pt>
    <dgm:pt modelId="{4E63972F-C8A2-46BB-94CE-3B8BA391DD82}" type="parTrans" cxnId="{0B0FA081-F49F-49DB-8CFE-D08666ACB13D}">
      <dgm:prSet/>
      <dgm:spPr/>
      <dgm:t>
        <a:bodyPr/>
        <a:lstStyle/>
        <a:p>
          <a:endParaRPr lang="es-PE">
            <a:latin typeface="Calibri" panose="020F0502020204030204" pitchFamily="34" charset="0"/>
            <a:cs typeface="Calibri" panose="020F0502020204030204" pitchFamily="34" charset="0"/>
          </a:endParaRPr>
        </a:p>
      </dgm:t>
    </dgm:pt>
    <dgm:pt modelId="{82D94C9F-27C4-45CE-8805-B544C3FFA08F}" type="sibTrans" cxnId="{0B0FA081-F49F-49DB-8CFE-D08666ACB13D}">
      <dgm:prSet/>
      <dgm:spPr/>
      <dgm:t>
        <a:bodyPr/>
        <a:lstStyle/>
        <a:p>
          <a:endParaRPr lang="es-PE">
            <a:latin typeface="Calibri" panose="020F0502020204030204" pitchFamily="34" charset="0"/>
            <a:cs typeface="Calibri" panose="020F0502020204030204" pitchFamily="34" charset="0"/>
          </a:endParaRPr>
        </a:p>
      </dgm:t>
    </dgm:pt>
    <dgm:pt modelId="{3731AF16-392F-4FE6-BAD2-99D4F45CF37F}">
      <dgm:prSet phldrT="[Texto]" custT="1"/>
      <dgm:spPr/>
      <dgm:t>
        <a:bodyPr/>
        <a:lstStyle/>
        <a:p>
          <a:r>
            <a:rPr lang="es-ES" sz="1600" dirty="0">
              <a:latin typeface="Calibri" panose="020F0502020204030204" pitchFamily="34" charset="0"/>
              <a:cs typeface="Calibri" panose="020F0502020204030204" pitchFamily="34" charset="0"/>
            </a:rPr>
            <a:t>Procesos Postventa</a:t>
          </a:r>
          <a:endParaRPr lang="es-PE" sz="1600" dirty="0">
            <a:latin typeface="Calibri" panose="020F0502020204030204" pitchFamily="34" charset="0"/>
            <a:cs typeface="Calibri" panose="020F0502020204030204" pitchFamily="34" charset="0"/>
          </a:endParaRPr>
        </a:p>
      </dgm:t>
    </dgm:pt>
    <dgm:pt modelId="{A11B3CD9-B09C-428C-87A0-2A08CCA82EEB}" type="parTrans" cxnId="{4912DE8D-7FE0-42BE-88EF-1D923A754DA9}">
      <dgm:prSet/>
      <dgm:spPr/>
      <dgm:t>
        <a:bodyPr/>
        <a:lstStyle/>
        <a:p>
          <a:endParaRPr lang="es-PE">
            <a:latin typeface="Calibri" panose="020F0502020204030204" pitchFamily="34" charset="0"/>
            <a:cs typeface="Calibri" panose="020F0502020204030204" pitchFamily="34" charset="0"/>
          </a:endParaRPr>
        </a:p>
      </dgm:t>
    </dgm:pt>
    <dgm:pt modelId="{FB1439A3-0C7F-4499-8E42-06F0B84C01BE}" type="sibTrans" cxnId="{4912DE8D-7FE0-42BE-88EF-1D923A754DA9}">
      <dgm:prSet/>
      <dgm:spPr/>
      <dgm:t>
        <a:bodyPr/>
        <a:lstStyle/>
        <a:p>
          <a:endParaRPr lang="es-PE">
            <a:latin typeface="Calibri" panose="020F0502020204030204" pitchFamily="34" charset="0"/>
            <a:cs typeface="Calibri" panose="020F0502020204030204" pitchFamily="34" charset="0"/>
          </a:endParaRPr>
        </a:p>
      </dgm:t>
    </dgm:pt>
    <dgm:pt modelId="{111401F6-87C1-4A77-A10A-D3577D1121DB}">
      <dgm:prSet phldrT="[Texto]" custT="1"/>
      <dgm:spPr/>
      <dgm:t>
        <a:bodyPr/>
        <a:lstStyle/>
        <a:p>
          <a:r>
            <a:rPr lang="es-ES" sz="1800" b="1" dirty="0">
              <a:latin typeface="Calibri" panose="020F0502020204030204" pitchFamily="34" charset="0"/>
              <a:cs typeface="Calibri" panose="020F0502020204030204" pitchFamily="34" charset="0"/>
            </a:rPr>
            <a:t>Medición y Análisis</a:t>
          </a:r>
          <a:endParaRPr lang="es-PE" sz="1800" b="1" dirty="0">
            <a:latin typeface="Calibri" panose="020F0502020204030204" pitchFamily="34" charset="0"/>
            <a:cs typeface="Calibri" panose="020F0502020204030204" pitchFamily="34" charset="0"/>
          </a:endParaRPr>
        </a:p>
      </dgm:t>
    </dgm:pt>
    <dgm:pt modelId="{7043E86F-7D57-4160-82B0-6A842340B41F}" type="parTrans" cxnId="{5C974717-11E8-47DE-960C-E3629E42C0A4}">
      <dgm:prSet/>
      <dgm:spPr/>
      <dgm:t>
        <a:bodyPr/>
        <a:lstStyle/>
        <a:p>
          <a:endParaRPr lang="es-PE">
            <a:latin typeface="Calibri" panose="020F0502020204030204" pitchFamily="34" charset="0"/>
            <a:cs typeface="Calibri" panose="020F0502020204030204" pitchFamily="34" charset="0"/>
          </a:endParaRPr>
        </a:p>
      </dgm:t>
    </dgm:pt>
    <dgm:pt modelId="{CA3DB8DD-483D-46CA-A5FB-BB245BEC14FB}" type="sibTrans" cxnId="{5C974717-11E8-47DE-960C-E3629E42C0A4}">
      <dgm:prSet/>
      <dgm:spPr/>
      <dgm:t>
        <a:bodyPr/>
        <a:lstStyle/>
        <a:p>
          <a:endParaRPr lang="es-PE">
            <a:latin typeface="Calibri" panose="020F0502020204030204" pitchFamily="34" charset="0"/>
            <a:cs typeface="Calibri" panose="020F0502020204030204" pitchFamily="34" charset="0"/>
          </a:endParaRPr>
        </a:p>
      </dgm:t>
    </dgm:pt>
    <dgm:pt modelId="{0B1B1C86-58EC-4E32-8E92-2C1B66041B59}">
      <dgm:prSet phldrT="[Texto]" custT="1"/>
      <dgm:spPr/>
      <dgm:t>
        <a:bodyPr/>
        <a:lstStyle/>
        <a:p>
          <a:r>
            <a:rPr lang="es-ES" sz="1600" dirty="0">
              <a:latin typeface="Calibri" panose="020F0502020204030204" pitchFamily="34" charset="0"/>
              <a:cs typeface="Calibri" panose="020F0502020204030204" pitchFamily="34" charset="0"/>
            </a:rPr>
            <a:t>Planificación y evaluación  de Proyectos</a:t>
          </a:r>
          <a:endParaRPr lang="es-PE" sz="1600" dirty="0">
            <a:latin typeface="Calibri" panose="020F0502020204030204" pitchFamily="34" charset="0"/>
            <a:cs typeface="Calibri" panose="020F0502020204030204" pitchFamily="34" charset="0"/>
          </a:endParaRPr>
        </a:p>
      </dgm:t>
    </dgm:pt>
    <dgm:pt modelId="{D524AAE3-2F45-455D-BEFE-E14B15214C04}" type="parTrans" cxnId="{8CF9BB8A-A2FF-46AB-8B32-B2D5C6C2FCF9}">
      <dgm:prSet/>
      <dgm:spPr/>
      <dgm:t>
        <a:bodyPr/>
        <a:lstStyle/>
        <a:p>
          <a:endParaRPr lang="es-PE">
            <a:latin typeface="Calibri" panose="020F0502020204030204" pitchFamily="34" charset="0"/>
            <a:cs typeface="Calibri" panose="020F0502020204030204" pitchFamily="34" charset="0"/>
          </a:endParaRPr>
        </a:p>
      </dgm:t>
    </dgm:pt>
    <dgm:pt modelId="{4DD21652-5A7E-4DC2-96F0-7965020CF8BA}" type="sibTrans" cxnId="{8CF9BB8A-A2FF-46AB-8B32-B2D5C6C2FCF9}">
      <dgm:prSet/>
      <dgm:spPr/>
      <dgm:t>
        <a:bodyPr/>
        <a:lstStyle/>
        <a:p>
          <a:endParaRPr lang="es-PE">
            <a:latin typeface="Calibri" panose="020F0502020204030204" pitchFamily="34" charset="0"/>
            <a:cs typeface="Calibri" panose="020F0502020204030204" pitchFamily="34" charset="0"/>
          </a:endParaRPr>
        </a:p>
      </dgm:t>
    </dgm:pt>
    <dgm:pt modelId="{3478D6D0-2F5A-4BE8-B570-6CD8E5AF107D}">
      <dgm:prSet phldrT="[Texto]" custT="1"/>
      <dgm:spPr/>
      <dgm:t>
        <a:bodyPr/>
        <a:lstStyle/>
        <a:p>
          <a:r>
            <a:rPr lang="es-ES" sz="1600" dirty="0">
              <a:latin typeface="Calibri" panose="020F0502020204030204" pitchFamily="34" charset="0"/>
              <a:cs typeface="Calibri" panose="020F0502020204030204" pitchFamily="34" charset="0"/>
            </a:rPr>
            <a:t>Planificación Financiera</a:t>
          </a:r>
          <a:endParaRPr lang="es-PE" sz="1600" dirty="0">
            <a:latin typeface="Calibri" panose="020F0502020204030204" pitchFamily="34" charset="0"/>
            <a:cs typeface="Calibri" panose="020F0502020204030204" pitchFamily="34" charset="0"/>
          </a:endParaRPr>
        </a:p>
      </dgm:t>
    </dgm:pt>
    <dgm:pt modelId="{456BB106-2C71-4013-9E1A-D9134AFAB31B}" type="parTrans" cxnId="{B352A07F-89DB-4CD6-A9BC-7D1FBD86EE28}">
      <dgm:prSet/>
      <dgm:spPr/>
      <dgm:t>
        <a:bodyPr/>
        <a:lstStyle/>
        <a:p>
          <a:endParaRPr lang="es-PE">
            <a:latin typeface="Calibri" panose="020F0502020204030204" pitchFamily="34" charset="0"/>
            <a:cs typeface="Calibri" panose="020F0502020204030204" pitchFamily="34" charset="0"/>
          </a:endParaRPr>
        </a:p>
      </dgm:t>
    </dgm:pt>
    <dgm:pt modelId="{07A5EB3F-FB0E-4F12-8A8C-E6BEFFDA8E22}" type="sibTrans" cxnId="{B352A07F-89DB-4CD6-A9BC-7D1FBD86EE28}">
      <dgm:prSet/>
      <dgm:spPr/>
      <dgm:t>
        <a:bodyPr/>
        <a:lstStyle/>
        <a:p>
          <a:endParaRPr lang="es-PE">
            <a:latin typeface="Calibri" panose="020F0502020204030204" pitchFamily="34" charset="0"/>
            <a:cs typeface="Calibri" panose="020F0502020204030204" pitchFamily="34" charset="0"/>
          </a:endParaRPr>
        </a:p>
      </dgm:t>
    </dgm:pt>
    <dgm:pt modelId="{B2C8894C-9F0D-402E-9C44-2FA3112E06ED}">
      <dgm:prSet phldrT="[Texto]" custT="1"/>
      <dgm:spPr/>
      <dgm:t>
        <a:bodyPr/>
        <a:lstStyle/>
        <a:p>
          <a:r>
            <a:rPr lang="es-ES" sz="1600" dirty="0">
              <a:latin typeface="Calibri" panose="020F0502020204030204" pitchFamily="34" charset="0"/>
              <a:cs typeface="Calibri" panose="020F0502020204030204" pitchFamily="34" charset="0"/>
            </a:rPr>
            <a:t>Gestión de infraestructura</a:t>
          </a:r>
          <a:endParaRPr lang="es-PE" sz="1600" dirty="0">
            <a:latin typeface="Calibri" panose="020F0502020204030204" pitchFamily="34" charset="0"/>
            <a:cs typeface="Calibri" panose="020F0502020204030204" pitchFamily="34" charset="0"/>
          </a:endParaRPr>
        </a:p>
      </dgm:t>
    </dgm:pt>
    <dgm:pt modelId="{B3283982-C726-4027-8B1A-ACE984E930E7}" type="parTrans" cxnId="{12AF1A4E-A19B-4F42-A6B5-09FAEDAE62B0}">
      <dgm:prSet/>
      <dgm:spPr/>
      <dgm:t>
        <a:bodyPr/>
        <a:lstStyle/>
        <a:p>
          <a:endParaRPr lang="es-PE">
            <a:latin typeface="Calibri" panose="020F0502020204030204" pitchFamily="34" charset="0"/>
            <a:cs typeface="Calibri" panose="020F0502020204030204" pitchFamily="34" charset="0"/>
          </a:endParaRPr>
        </a:p>
      </dgm:t>
    </dgm:pt>
    <dgm:pt modelId="{76C3AB49-0221-43ED-8818-EDC1BC5B8D0F}" type="sibTrans" cxnId="{12AF1A4E-A19B-4F42-A6B5-09FAEDAE62B0}">
      <dgm:prSet/>
      <dgm:spPr/>
      <dgm:t>
        <a:bodyPr/>
        <a:lstStyle/>
        <a:p>
          <a:endParaRPr lang="es-PE">
            <a:latin typeface="Calibri" panose="020F0502020204030204" pitchFamily="34" charset="0"/>
            <a:cs typeface="Calibri" panose="020F0502020204030204" pitchFamily="34" charset="0"/>
          </a:endParaRPr>
        </a:p>
      </dgm:t>
    </dgm:pt>
    <dgm:pt modelId="{9FC6F7FD-2AAF-4AA5-AA1E-61525EDCB955}">
      <dgm:prSet phldrT="[Texto]" custT="1"/>
      <dgm:spPr/>
      <dgm:t>
        <a:bodyPr/>
        <a:lstStyle/>
        <a:p>
          <a:r>
            <a:rPr lang="es-ES" sz="1600" dirty="0">
              <a:latin typeface="Calibri" panose="020F0502020204030204" pitchFamily="34" charset="0"/>
              <a:cs typeface="Calibri" panose="020F0502020204030204" pitchFamily="34" charset="0"/>
            </a:rPr>
            <a:t>Gestión financiera</a:t>
          </a:r>
          <a:endParaRPr lang="es-PE" sz="1600" dirty="0">
            <a:latin typeface="Calibri" panose="020F0502020204030204" pitchFamily="34" charset="0"/>
            <a:cs typeface="Calibri" panose="020F0502020204030204" pitchFamily="34" charset="0"/>
          </a:endParaRPr>
        </a:p>
      </dgm:t>
    </dgm:pt>
    <dgm:pt modelId="{5BD12F11-9286-45BF-853C-368108985525}" type="parTrans" cxnId="{65E876B4-8E16-4AEB-894D-41940A75AD44}">
      <dgm:prSet/>
      <dgm:spPr/>
      <dgm:t>
        <a:bodyPr/>
        <a:lstStyle/>
        <a:p>
          <a:endParaRPr lang="es-PE">
            <a:latin typeface="Calibri" panose="020F0502020204030204" pitchFamily="34" charset="0"/>
            <a:cs typeface="Calibri" panose="020F0502020204030204" pitchFamily="34" charset="0"/>
          </a:endParaRPr>
        </a:p>
      </dgm:t>
    </dgm:pt>
    <dgm:pt modelId="{845C9990-F847-4129-9303-70060B7CFC83}" type="sibTrans" cxnId="{65E876B4-8E16-4AEB-894D-41940A75AD44}">
      <dgm:prSet/>
      <dgm:spPr/>
      <dgm:t>
        <a:bodyPr/>
        <a:lstStyle/>
        <a:p>
          <a:endParaRPr lang="es-PE">
            <a:latin typeface="Calibri" panose="020F0502020204030204" pitchFamily="34" charset="0"/>
            <a:cs typeface="Calibri" panose="020F0502020204030204" pitchFamily="34" charset="0"/>
          </a:endParaRPr>
        </a:p>
      </dgm:t>
    </dgm:pt>
    <dgm:pt modelId="{4F9C069D-E52B-4755-93D0-71001767297F}">
      <dgm:prSet phldrT="[Texto]" custT="1"/>
      <dgm:spPr/>
      <dgm:t>
        <a:bodyPr/>
        <a:lstStyle/>
        <a:p>
          <a:r>
            <a:rPr lang="es-ES" sz="1600" dirty="0">
              <a:latin typeface="Calibri" panose="020F0502020204030204" pitchFamily="34" charset="0"/>
              <a:cs typeface="Calibri" panose="020F0502020204030204" pitchFamily="34" charset="0"/>
            </a:rPr>
            <a:t>Gestión de Personal</a:t>
          </a:r>
          <a:endParaRPr lang="es-PE" sz="1600" dirty="0">
            <a:latin typeface="Calibri" panose="020F0502020204030204" pitchFamily="34" charset="0"/>
            <a:cs typeface="Calibri" panose="020F0502020204030204" pitchFamily="34" charset="0"/>
          </a:endParaRPr>
        </a:p>
      </dgm:t>
    </dgm:pt>
    <dgm:pt modelId="{0E691BEB-6C1F-4FCD-AF66-AF63E71811E2}" type="parTrans" cxnId="{230D0AAE-5030-4553-A583-6F34D12C4778}">
      <dgm:prSet/>
      <dgm:spPr/>
      <dgm:t>
        <a:bodyPr/>
        <a:lstStyle/>
        <a:p>
          <a:endParaRPr lang="es-PE">
            <a:latin typeface="Calibri" panose="020F0502020204030204" pitchFamily="34" charset="0"/>
            <a:cs typeface="Calibri" panose="020F0502020204030204" pitchFamily="34" charset="0"/>
          </a:endParaRPr>
        </a:p>
      </dgm:t>
    </dgm:pt>
    <dgm:pt modelId="{B87E99A3-58D3-4C1E-A643-7B126CC7B695}" type="sibTrans" cxnId="{230D0AAE-5030-4553-A583-6F34D12C4778}">
      <dgm:prSet/>
      <dgm:spPr/>
      <dgm:t>
        <a:bodyPr/>
        <a:lstStyle/>
        <a:p>
          <a:endParaRPr lang="es-PE">
            <a:latin typeface="Calibri" panose="020F0502020204030204" pitchFamily="34" charset="0"/>
            <a:cs typeface="Calibri" panose="020F0502020204030204" pitchFamily="34" charset="0"/>
          </a:endParaRPr>
        </a:p>
      </dgm:t>
    </dgm:pt>
    <dgm:pt modelId="{C7D5BC8C-B07F-40FA-95BF-9FFE960ACF6F}">
      <dgm:prSet phldrT="[Texto]" custT="1"/>
      <dgm:spPr/>
      <dgm:t>
        <a:bodyPr/>
        <a:lstStyle/>
        <a:p>
          <a:r>
            <a:rPr lang="es-ES" sz="1800" b="0" dirty="0">
              <a:latin typeface="Calibri" panose="020F0502020204030204" pitchFamily="34" charset="0"/>
              <a:cs typeface="Calibri" panose="020F0502020204030204" pitchFamily="34" charset="0"/>
            </a:rPr>
            <a:t>Gestión de indicadores</a:t>
          </a:r>
          <a:endParaRPr lang="es-PE" sz="1800" b="0" dirty="0">
            <a:latin typeface="Calibri" panose="020F0502020204030204" pitchFamily="34" charset="0"/>
            <a:cs typeface="Calibri" panose="020F0502020204030204" pitchFamily="34" charset="0"/>
          </a:endParaRPr>
        </a:p>
      </dgm:t>
    </dgm:pt>
    <dgm:pt modelId="{E40CB497-BFBA-4D70-BD21-4153EE501B9A}" type="parTrans" cxnId="{A63F3060-024E-4532-A52B-3F0555C5011E}">
      <dgm:prSet/>
      <dgm:spPr/>
      <dgm:t>
        <a:bodyPr/>
        <a:lstStyle/>
        <a:p>
          <a:endParaRPr lang="es-PE">
            <a:latin typeface="Calibri" panose="020F0502020204030204" pitchFamily="34" charset="0"/>
            <a:cs typeface="Calibri" panose="020F0502020204030204" pitchFamily="34" charset="0"/>
          </a:endParaRPr>
        </a:p>
      </dgm:t>
    </dgm:pt>
    <dgm:pt modelId="{6E2014D2-2CDF-40A7-889F-6B9C69A0B25C}" type="sibTrans" cxnId="{A63F3060-024E-4532-A52B-3F0555C5011E}">
      <dgm:prSet/>
      <dgm:spPr/>
      <dgm:t>
        <a:bodyPr/>
        <a:lstStyle/>
        <a:p>
          <a:endParaRPr lang="es-PE">
            <a:latin typeface="Calibri" panose="020F0502020204030204" pitchFamily="34" charset="0"/>
            <a:cs typeface="Calibri" panose="020F0502020204030204" pitchFamily="34" charset="0"/>
          </a:endParaRPr>
        </a:p>
      </dgm:t>
    </dgm:pt>
    <dgm:pt modelId="{29BE7BA2-5ADC-4299-87DE-1EF3B28C3BAC}">
      <dgm:prSet phldrT="[Texto]" custT="1"/>
      <dgm:spPr/>
      <dgm:t>
        <a:bodyPr/>
        <a:lstStyle/>
        <a:p>
          <a:r>
            <a:rPr lang="es-ES" sz="1800" b="0" dirty="0">
              <a:latin typeface="Calibri" panose="020F0502020204030204" pitchFamily="34" charset="0"/>
              <a:cs typeface="Calibri" panose="020F0502020204030204" pitchFamily="34" charset="0"/>
            </a:rPr>
            <a:t>Análisis de datos</a:t>
          </a:r>
          <a:endParaRPr lang="es-PE" sz="1800" b="0" dirty="0">
            <a:latin typeface="Calibri" panose="020F0502020204030204" pitchFamily="34" charset="0"/>
            <a:cs typeface="Calibri" panose="020F0502020204030204" pitchFamily="34" charset="0"/>
          </a:endParaRPr>
        </a:p>
      </dgm:t>
    </dgm:pt>
    <dgm:pt modelId="{4629ADE8-E2CB-47FB-893C-334D7FE916AB}" type="parTrans" cxnId="{FCB4775B-1790-4BDB-A3C7-59254AAA55B4}">
      <dgm:prSet/>
      <dgm:spPr/>
      <dgm:t>
        <a:bodyPr/>
        <a:lstStyle/>
        <a:p>
          <a:endParaRPr lang="es-PE">
            <a:latin typeface="Calibri" panose="020F0502020204030204" pitchFamily="34" charset="0"/>
            <a:cs typeface="Calibri" panose="020F0502020204030204" pitchFamily="34" charset="0"/>
          </a:endParaRPr>
        </a:p>
      </dgm:t>
    </dgm:pt>
    <dgm:pt modelId="{78D6E336-4897-4646-B07C-ABBCA4EC167A}" type="sibTrans" cxnId="{FCB4775B-1790-4BDB-A3C7-59254AAA55B4}">
      <dgm:prSet/>
      <dgm:spPr/>
      <dgm:t>
        <a:bodyPr/>
        <a:lstStyle/>
        <a:p>
          <a:endParaRPr lang="es-PE">
            <a:latin typeface="Calibri" panose="020F0502020204030204" pitchFamily="34" charset="0"/>
            <a:cs typeface="Calibri" panose="020F0502020204030204" pitchFamily="34" charset="0"/>
          </a:endParaRPr>
        </a:p>
      </dgm:t>
    </dgm:pt>
    <dgm:pt modelId="{C91C416B-49B2-4436-B15E-59349C3FE28D}">
      <dgm:prSet phldrT="[Texto]" custT="1"/>
      <dgm:spPr/>
      <dgm:t>
        <a:bodyPr/>
        <a:lstStyle/>
        <a:p>
          <a:r>
            <a:rPr lang="es-ES" sz="1800" b="0" dirty="0">
              <a:latin typeface="Calibri" panose="020F0502020204030204" pitchFamily="34" charset="0"/>
              <a:cs typeface="Calibri" panose="020F0502020204030204" pitchFamily="34" charset="0"/>
            </a:rPr>
            <a:t>Medición del rendimiento de los procesos</a:t>
          </a:r>
          <a:endParaRPr lang="es-PE" sz="1800" b="0" dirty="0">
            <a:latin typeface="Calibri" panose="020F0502020204030204" pitchFamily="34" charset="0"/>
            <a:cs typeface="Calibri" panose="020F0502020204030204" pitchFamily="34" charset="0"/>
          </a:endParaRPr>
        </a:p>
      </dgm:t>
    </dgm:pt>
    <dgm:pt modelId="{FBE6EE18-66A6-43DF-B056-BE530FA7063A}" type="parTrans" cxnId="{11519A04-07FF-4CCA-979A-7AD4515AC8A9}">
      <dgm:prSet/>
      <dgm:spPr/>
      <dgm:t>
        <a:bodyPr/>
        <a:lstStyle/>
        <a:p>
          <a:endParaRPr lang="es-PE">
            <a:latin typeface="Calibri" panose="020F0502020204030204" pitchFamily="34" charset="0"/>
            <a:cs typeface="Calibri" panose="020F0502020204030204" pitchFamily="34" charset="0"/>
          </a:endParaRPr>
        </a:p>
      </dgm:t>
    </dgm:pt>
    <dgm:pt modelId="{C2E239B2-B338-48F5-AB23-B0246F1D6C44}" type="sibTrans" cxnId="{11519A04-07FF-4CCA-979A-7AD4515AC8A9}">
      <dgm:prSet/>
      <dgm:spPr/>
      <dgm:t>
        <a:bodyPr/>
        <a:lstStyle/>
        <a:p>
          <a:endParaRPr lang="es-PE">
            <a:latin typeface="Calibri" panose="020F0502020204030204" pitchFamily="34" charset="0"/>
            <a:cs typeface="Calibri" panose="020F0502020204030204" pitchFamily="34" charset="0"/>
          </a:endParaRPr>
        </a:p>
      </dgm:t>
    </dgm:pt>
    <dgm:pt modelId="{FBA3D037-A67D-48AC-A547-B615D3C5CC5D}">
      <dgm:prSet phldrT="[Texto]" custT="1"/>
      <dgm:spPr/>
      <dgm:t>
        <a:bodyPr/>
        <a:lstStyle/>
        <a:p>
          <a:r>
            <a:rPr lang="es-ES" sz="1800" b="0" dirty="0">
              <a:latin typeface="Calibri" panose="020F0502020204030204" pitchFamily="34" charset="0"/>
              <a:cs typeface="Calibri" panose="020F0502020204030204" pitchFamily="34" charset="0"/>
            </a:rPr>
            <a:t>Mejora continua</a:t>
          </a:r>
          <a:endParaRPr lang="es-PE" sz="1800" b="0" dirty="0">
            <a:latin typeface="Calibri" panose="020F0502020204030204" pitchFamily="34" charset="0"/>
            <a:cs typeface="Calibri" panose="020F0502020204030204" pitchFamily="34" charset="0"/>
          </a:endParaRPr>
        </a:p>
      </dgm:t>
    </dgm:pt>
    <dgm:pt modelId="{A0F6B034-4429-49C5-92A8-C137EE20C097}" type="parTrans" cxnId="{1186E3B8-3189-4316-8386-829493341458}">
      <dgm:prSet/>
      <dgm:spPr/>
      <dgm:t>
        <a:bodyPr/>
        <a:lstStyle/>
        <a:p>
          <a:endParaRPr lang="es-PE">
            <a:latin typeface="Calibri" panose="020F0502020204030204" pitchFamily="34" charset="0"/>
            <a:cs typeface="Calibri" panose="020F0502020204030204" pitchFamily="34" charset="0"/>
          </a:endParaRPr>
        </a:p>
      </dgm:t>
    </dgm:pt>
    <dgm:pt modelId="{51972F3C-B995-4E0F-9075-2A8AE8B6C10D}" type="sibTrans" cxnId="{1186E3B8-3189-4316-8386-829493341458}">
      <dgm:prSet/>
      <dgm:spPr/>
      <dgm:t>
        <a:bodyPr/>
        <a:lstStyle/>
        <a:p>
          <a:endParaRPr lang="es-PE">
            <a:latin typeface="Calibri" panose="020F0502020204030204" pitchFamily="34" charset="0"/>
            <a:cs typeface="Calibri" panose="020F0502020204030204" pitchFamily="34" charset="0"/>
          </a:endParaRPr>
        </a:p>
      </dgm:t>
    </dgm:pt>
    <dgm:pt modelId="{8F0FC3C4-42A4-4818-9422-D3B626495C52}">
      <dgm:prSet phldrT="[Texto]" custT="1"/>
      <dgm:spPr/>
      <dgm:t>
        <a:bodyPr/>
        <a:lstStyle/>
        <a:p>
          <a:r>
            <a:rPr lang="es-ES" sz="1800" b="0" dirty="0">
              <a:latin typeface="Calibri" panose="020F0502020204030204" pitchFamily="34" charset="0"/>
              <a:cs typeface="Calibri" panose="020F0502020204030204" pitchFamily="34" charset="0"/>
            </a:rPr>
            <a:t>Auditorias</a:t>
          </a:r>
          <a:endParaRPr lang="es-PE" sz="1800" b="0" dirty="0">
            <a:latin typeface="Calibri" panose="020F0502020204030204" pitchFamily="34" charset="0"/>
            <a:cs typeface="Calibri" panose="020F0502020204030204" pitchFamily="34" charset="0"/>
          </a:endParaRPr>
        </a:p>
      </dgm:t>
    </dgm:pt>
    <dgm:pt modelId="{83DFAE03-8CD7-4B64-8246-B8C478D89511}" type="parTrans" cxnId="{547718A6-1CDE-4130-8AC4-B87CF358E757}">
      <dgm:prSet/>
      <dgm:spPr/>
      <dgm:t>
        <a:bodyPr/>
        <a:lstStyle/>
        <a:p>
          <a:endParaRPr lang="es-PE">
            <a:latin typeface="Calibri" panose="020F0502020204030204" pitchFamily="34" charset="0"/>
            <a:cs typeface="Calibri" panose="020F0502020204030204" pitchFamily="34" charset="0"/>
          </a:endParaRPr>
        </a:p>
      </dgm:t>
    </dgm:pt>
    <dgm:pt modelId="{55AD258F-69CB-49BC-9666-7E1641503E77}" type="sibTrans" cxnId="{547718A6-1CDE-4130-8AC4-B87CF358E757}">
      <dgm:prSet/>
      <dgm:spPr/>
      <dgm:t>
        <a:bodyPr/>
        <a:lstStyle/>
        <a:p>
          <a:endParaRPr lang="es-PE">
            <a:latin typeface="Calibri" panose="020F0502020204030204" pitchFamily="34" charset="0"/>
            <a:cs typeface="Calibri" panose="020F0502020204030204" pitchFamily="34" charset="0"/>
          </a:endParaRPr>
        </a:p>
      </dgm:t>
    </dgm:pt>
    <dgm:pt modelId="{F7DA2F36-57AA-416A-9E60-14558B37B66D}">
      <dgm:prSet phldrT="[Texto]" custT="1"/>
      <dgm:spPr/>
      <dgm:t>
        <a:bodyPr/>
        <a:lstStyle/>
        <a:p>
          <a:r>
            <a:rPr lang="es-ES" sz="1600" dirty="0">
              <a:latin typeface="Calibri" panose="020F0502020204030204" pitchFamily="34" charset="0"/>
              <a:cs typeface="Calibri" panose="020F0502020204030204" pitchFamily="34" charset="0"/>
            </a:rPr>
            <a:t>Proceso de Producción</a:t>
          </a:r>
          <a:endParaRPr lang="es-PE" sz="1600" dirty="0">
            <a:latin typeface="Calibri" panose="020F0502020204030204" pitchFamily="34" charset="0"/>
            <a:cs typeface="Calibri" panose="020F0502020204030204" pitchFamily="34" charset="0"/>
          </a:endParaRPr>
        </a:p>
      </dgm:t>
    </dgm:pt>
    <dgm:pt modelId="{1A2DC2AC-10CF-4B68-AA5D-D1120DF6A264}" type="parTrans" cxnId="{D543C200-E2CE-4AA8-92CA-D2E0E841D3DB}">
      <dgm:prSet/>
      <dgm:spPr/>
      <dgm:t>
        <a:bodyPr/>
        <a:lstStyle/>
        <a:p>
          <a:endParaRPr lang="es-PE"/>
        </a:p>
      </dgm:t>
    </dgm:pt>
    <dgm:pt modelId="{3A9E75BA-675D-405D-A7BE-4813CC470696}" type="sibTrans" cxnId="{D543C200-E2CE-4AA8-92CA-D2E0E841D3DB}">
      <dgm:prSet/>
      <dgm:spPr/>
      <dgm:t>
        <a:bodyPr/>
        <a:lstStyle/>
        <a:p>
          <a:endParaRPr lang="es-PE"/>
        </a:p>
      </dgm:t>
    </dgm:pt>
    <dgm:pt modelId="{3372F22D-20B1-4BCD-AD7A-2EAC7F0B668F}">
      <dgm:prSet phldrT="[Texto]" custT="1"/>
      <dgm:spPr/>
      <dgm:t>
        <a:bodyPr/>
        <a:lstStyle/>
        <a:p>
          <a:r>
            <a:rPr lang="es-ES" sz="1600" dirty="0">
              <a:latin typeface="Calibri" panose="020F0502020204030204" pitchFamily="34" charset="0"/>
              <a:cs typeface="Calibri" panose="020F0502020204030204" pitchFamily="34" charset="0"/>
            </a:rPr>
            <a:t>Procesos de Diseño</a:t>
          </a:r>
          <a:endParaRPr lang="es-PE" sz="1600" dirty="0">
            <a:latin typeface="Calibri" panose="020F0502020204030204" pitchFamily="34" charset="0"/>
            <a:cs typeface="Calibri" panose="020F0502020204030204" pitchFamily="34" charset="0"/>
          </a:endParaRPr>
        </a:p>
      </dgm:t>
    </dgm:pt>
    <dgm:pt modelId="{6E5C806D-A831-43E3-BBEF-132FC7A4D8C1}" type="parTrans" cxnId="{9978D297-9D0C-4AE7-A190-C924103A8D2F}">
      <dgm:prSet/>
      <dgm:spPr/>
      <dgm:t>
        <a:bodyPr/>
        <a:lstStyle/>
        <a:p>
          <a:endParaRPr lang="es-PE"/>
        </a:p>
      </dgm:t>
    </dgm:pt>
    <dgm:pt modelId="{CFF94F9C-9606-4D6B-A1E1-436EE3A5ED05}" type="sibTrans" cxnId="{9978D297-9D0C-4AE7-A190-C924103A8D2F}">
      <dgm:prSet/>
      <dgm:spPr/>
      <dgm:t>
        <a:bodyPr/>
        <a:lstStyle/>
        <a:p>
          <a:endParaRPr lang="es-PE"/>
        </a:p>
      </dgm:t>
    </dgm:pt>
    <dgm:pt modelId="{9BE41E24-6E50-4BDF-AF6A-2F8FDF728552}">
      <dgm:prSet phldrT="[Texto]" custT="1"/>
      <dgm:spPr/>
      <dgm:t>
        <a:bodyPr/>
        <a:lstStyle/>
        <a:p>
          <a:r>
            <a:rPr lang="es-ES" sz="1600" dirty="0">
              <a:latin typeface="Calibri" panose="020F0502020204030204" pitchFamily="34" charset="0"/>
              <a:cs typeface="Calibri" panose="020F0502020204030204" pitchFamily="34" charset="0"/>
            </a:rPr>
            <a:t>Procesos de inspección de Calidad</a:t>
          </a:r>
          <a:endParaRPr lang="es-PE" sz="1600" dirty="0">
            <a:latin typeface="Calibri" panose="020F0502020204030204" pitchFamily="34" charset="0"/>
            <a:cs typeface="Calibri" panose="020F0502020204030204" pitchFamily="34" charset="0"/>
          </a:endParaRPr>
        </a:p>
      </dgm:t>
    </dgm:pt>
    <dgm:pt modelId="{D298AE26-2952-4B2E-AB3C-707011068219}" type="parTrans" cxnId="{7AC14B94-603B-4C2D-BD5D-7731EB38EBC5}">
      <dgm:prSet/>
      <dgm:spPr/>
      <dgm:t>
        <a:bodyPr/>
        <a:lstStyle/>
        <a:p>
          <a:endParaRPr lang="es-PE"/>
        </a:p>
      </dgm:t>
    </dgm:pt>
    <dgm:pt modelId="{0B718686-70A3-4100-B547-36C1A439C8FE}" type="sibTrans" cxnId="{7AC14B94-603B-4C2D-BD5D-7731EB38EBC5}">
      <dgm:prSet/>
      <dgm:spPr/>
      <dgm:t>
        <a:bodyPr/>
        <a:lstStyle/>
        <a:p>
          <a:endParaRPr lang="es-PE"/>
        </a:p>
      </dgm:t>
    </dgm:pt>
    <dgm:pt modelId="{12D05EA5-BEAE-48D4-83B8-3E0C47A470EA}">
      <dgm:prSet phldrT="[Texto]" custT="1"/>
      <dgm:spPr/>
      <dgm:t>
        <a:bodyPr/>
        <a:lstStyle/>
        <a:p>
          <a:r>
            <a:rPr lang="es-PE" sz="1600" dirty="0">
              <a:latin typeface="Calibri" panose="020F0502020204030204" pitchFamily="34" charset="0"/>
              <a:cs typeface="Calibri" panose="020F0502020204030204" pitchFamily="34" charset="0"/>
            </a:rPr>
            <a:t>Asignación de recursos</a:t>
          </a:r>
        </a:p>
      </dgm:t>
    </dgm:pt>
    <dgm:pt modelId="{334D5012-00FF-401C-9FC5-40851A18D303}" type="parTrans" cxnId="{AB580697-4FDA-4DB5-B3E0-3701E584EFBF}">
      <dgm:prSet/>
      <dgm:spPr/>
      <dgm:t>
        <a:bodyPr/>
        <a:lstStyle/>
        <a:p>
          <a:endParaRPr lang="es-PE"/>
        </a:p>
      </dgm:t>
    </dgm:pt>
    <dgm:pt modelId="{7CBFA7E1-CD9D-45BB-8516-4B26C4440BFD}" type="sibTrans" cxnId="{AB580697-4FDA-4DB5-B3E0-3701E584EFBF}">
      <dgm:prSet/>
      <dgm:spPr/>
      <dgm:t>
        <a:bodyPr/>
        <a:lstStyle/>
        <a:p>
          <a:endParaRPr lang="es-PE"/>
        </a:p>
      </dgm:t>
    </dgm:pt>
    <dgm:pt modelId="{EF5F42EC-0CC7-462E-9DD8-C9993068D12A}" type="pres">
      <dgm:prSet presAssocID="{1FA0018C-B064-4357-AD8B-B42F3127D658}" presName="Name0" presStyleCnt="0">
        <dgm:presLayoutVars>
          <dgm:dir/>
          <dgm:animLvl val="lvl"/>
          <dgm:resizeHandles val="exact"/>
        </dgm:presLayoutVars>
      </dgm:prSet>
      <dgm:spPr/>
    </dgm:pt>
    <dgm:pt modelId="{AA347A02-3A30-4C72-842B-09B9D97680CA}" type="pres">
      <dgm:prSet presAssocID="{B56FC845-904D-4C99-9BF3-A78A62ACB2FD}" presName="composite" presStyleCnt="0"/>
      <dgm:spPr/>
    </dgm:pt>
    <dgm:pt modelId="{7DAE3A8C-2196-49BD-8AE4-136189D56CA0}" type="pres">
      <dgm:prSet presAssocID="{B56FC845-904D-4C99-9BF3-A78A62ACB2FD}" presName="parTx" presStyleLbl="alignNode1" presStyleIdx="0" presStyleCnt="4">
        <dgm:presLayoutVars>
          <dgm:chMax val="0"/>
          <dgm:chPref val="0"/>
          <dgm:bulletEnabled val="1"/>
        </dgm:presLayoutVars>
      </dgm:prSet>
      <dgm:spPr/>
    </dgm:pt>
    <dgm:pt modelId="{BF3F3608-B5FB-4BB9-A4E5-5F2BF9473563}" type="pres">
      <dgm:prSet presAssocID="{B56FC845-904D-4C99-9BF3-A78A62ACB2FD}" presName="desTx" presStyleLbl="alignAccFollowNode1" presStyleIdx="0" presStyleCnt="4">
        <dgm:presLayoutVars>
          <dgm:bulletEnabled val="1"/>
        </dgm:presLayoutVars>
      </dgm:prSet>
      <dgm:spPr/>
    </dgm:pt>
    <dgm:pt modelId="{49C141EC-285B-4EEC-A4E2-CA19C4D7E767}" type="pres">
      <dgm:prSet presAssocID="{F95440BC-D46E-461D-BCA6-A39CE30B35E7}" presName="space" presStyleCnt="0"/>
      <dgm:spPr/>
    </dgm:pt>
    <dgm:pt modelId="{1F97B142-8E70-46DE-9828-3075DA257387}" type="pres">
      <dgm:prSet presAssocID="{3E21CD11-F56A-4251-AE92-15C4A35673D5}" presName="composite" presStyleCnt="0"/>
      <dgm:spPr/>
    </dgm:pt>
    <dgm:pt modelId="{F115E5C1-E6D9-47C7-84DB-DC3550A53010}" type="pres">
      <dgm:prSet presAssocID="{3E21CD11-F56A-4251-AE92-15C4A35673D5}" presName="parTx" presStyleLbl="alignNode1" presStyleIdx="1" presStyleCnt="4">
        <dgm:presLayoutVars>
          <dgm:chMax val="0"/>
          <dgm:chPref val="0"/>
          <dgm:bulletEnabled val="1"/>
        </dgm:presLayoutVars>
      </dgm:prSet>
      <dgm:spPr/>
    </dgm:pt>
    <dgm:pt modelId="{00EF0A47-AB72-4CDA-8339-EE96AC9A859D}" type="pres">
      <dgm:prSet presAssocID="{3E21CD11-F56A-4251-AE92-15C4A35673D5}" presName="desTx" presStyleLbl="alignAccFollowNode1" presStyleIdx="1" presStyleCnt="4">
        <dgm:presLayoutVars>
          <dgm:bulletEnabled val="1"/>
        </dgm:presLayoutVars>
      </dgm:prSet>
      <dgm:spPr/>
    </dgm:pt>
    <dgm:pt modelId="{2029405C-56E5-413E-8D16-5B38BF7CA37C}" type="pres">
      <dgm:prSet presAssocID="{073EDA62-012A-4DCC-B36B-5868F832D32D}" presName="space" presStyleCnt="0"/>
      <dgm:spPr/>
    </dgm:pt>
    <dgm:pt modelId="{CE576CB9-F7D1-46FC-B9AA-B710D8B0F601}" type="pres">
      <dgm:prSet presAssocID="{119DBDE5-6BAA-4388-B1B2-9C5AC55286F2}" presName="composite" presStyleCnt="0"/>
      <dgm:spPr/>
    </dgm:pt>
    <dgm:pt modelId="{8DF7903F-5BB7-42E5-B38D-3CC0D75C046A}" type="pres">
      <dgm:prSet presAssocID="{119DBDE5-6BAA-4388-B1B2-9C5AC55286F2}" presName="parTx" presStyleLbl="alignNode1" presStyleIdx="2" presStyleCnt="4">
        <dgm:presLayoutVars>
          <dgm:chMax val="0"/>
          <dgm:chPref val="0"/>
          <dgm:bulletEnabled val="1"/>
        </dgm:presLayoutVars>
      </dgm:prSet>
      <dgm:spPr/>
    </dgm:pt>
    <dgm:pt modelId="{BA2F2C94-D9E8-447F-9A64-51B72138E89E}" type="pres">
      <dgm:prSet presAssocID="{119DBDE5-6BAA-4388-B1B2-9C5AC55286F2}" presName="desTx" presStyleLbl="alignAccFollowNode1" presStyleIdx="2" presStyleCnt="4">
        <dgm:presLayoutVars>
          <dgm:bulletEnabled val="1"/>
        </dgm:presLayoutVars>
      </dgm:prSet>
      <dgm:spPr/>
    </dgm:pt>
    <dgm:pt modelId="{A390637D-6C13-4023-B43A-356E6DEDDD36}" type="pres">
      <dgm:prSet presAssocID="{42A39BF8-EDE3-4D26-A424-078DB3894C77}" presName="space" presStyleCnt="0"/>
      <dgm:spPr/>
    </dgm:pt>
    <dgm:pt modelId="{34F3B8EA-F858-4967-AB70-74DCB68915E3}" type="pres">
      <dgm:prSet presAssocID="{111401F6-87C1-4A77-A10A-D3577D1121DB}" presName="composite" presStyleCnt="0"/>
      <dgm:spPr/>
    </dgm:pt>
    <dgm:pt modelId="{63976444-3390-454A-B251-3D73D2760800}" type="pres">
      <dgm:prSet presAssocID="{111401F6-87C1-4A77-A10A-D3577D1121DB}" presName="parTx" presStyleLbl="alignNode1" presStyleIdx="3" presStyleCnt="4">
        <dgm:presLayoutVars>
          <dgm:chMax val="0"/>
          <dgm:chPref val="0"/>
          <dgm:bulletEnabled val="1"/>
        </dgm:presLayoutVars>
      </dgm:prSet>
      <dgm:spPr/>
    </dgm:pt>
    <dgm:pt modelId="{F98D0CC0-C747-4F31-91A2-07ACEF0D68B2}" type="pres">
      <dgm:prSet presAssocID="{111401F6-87C1-4A77-A10A-D3577D1121DB}" presName="desTx" presStyleLbl="alignAccFollowNode1" presStyleIdx="3" presStyleCnt="4">
        <dgm:presLayoutVars>
          <dgm:bulletEnabled val="1"/>
        </dgm:presLayoutVars>
      </dgm:prSet>
      <dgm:spPr/>
    </dgm:pt>
  </dgm:ptLst>
  <dgm:cxnLst>
    <dgm:cxn modelId="{D543C200-E2CE-4AA8-92CA-D2E0E841D3DB}" srcId="{119DBDE5-6BAA-4388-B1B2-9C5AC55286F2}" destId="{F7DA2F36-57AA-416A-9E60-14558B37B66D}" srcOrd="1" destOrd="0" parTransId="{1A2DC2AC-10CF-4B68-AA5D-D1120DF6A264}" sibTransId="{3A9E75BA-675D-405D-A7BE-4813CC470696}"/>
    <dgm:cxn modelId="{11519A04-07FF-4CCA-979A-7AD4515AC8A9}" srcId="{111401F6-87C1-4A77-A10A-D3577D1121DB}" destId="{C91C416B-49B2-4436-B15E-59349C3FE28D}" srcOrd="2" destOrd="0" parTransId="{FBE6EE18-66A6-43DF-B056-BE530FA7063A}" sibTransId="{C2E239B2-B338-48F5-AB23-B0246F1D6C44}"/>
    <dgm:cxn modelId="{0A99E604-CEFF-44C4-BF0B-F00F022AD166}" type="presOf" srcId="{B66138A9-6930-415E-83D7-AF74748BB95A}" destId="{00EF0A47-AB72-4CDA-8339-EE96AC9A859D}" srcOrd="0" destOrd="0" presId="urn:microsoft.com/office/officeart/2005/8/layout/hList1"/>
    <dgm:cxn modelId="{4B317E16-7A7A-41A1-9546-A9626BEF71CD}" type="presOf" srcId="{3E21CD11-F56A-4251-AE92-15C4A35673D5}" destId="{F115E5C1-E6D9-47C7-84DB-DC3550A53010}" srcOrd="0" destOrd="0" presId="urn:microsoft.com/office/officeart/2005/8/layout/hList1"/>
    <dgm:cxn modelId="{514C5C17-05C0-46A0-8B7B-BD283FDC4F75}" type="presOf" srcId="{B6A303EE-78C2-4FFD-B7F2-7C1632CEE463}" destId="{BF3F3608-B5FB-4BB9-A4E5-5F2BF9473563}" srcOrd="0" destOrd="0" presId="urn:microsoft.com/office/officeart/2005/8/layout/hList1"/>
    <dgm:cxn modelId="{5C974717-11E8-47DE-960C-E3629E42C0A4}" srcId="{1FA0018C-B064-4357-AD8B-B42F3127D658}" destId="{111401F6-87C1-4A77-A10A-D3577D1121DB}" srcOrd="3" destOrd="0" parTransId="{7043E86F-7D57-4160-82B0-6A842340B41F}" sibTransId="{CA3DB8DD-483D-46CA-A5FB-BB245BEC14FB}"/>
    <dgm:cxn modelId="{42432A1A-59AB-4760-BEFE-E39579EB6717}" type="presOf" srcId="{29BE7BA2-5ADC-4299-87DE-1EF3B28C3BAC}" destId="{F98D0CC0-C747-4F31-91A2-07ACEF0D68B2}" srcOrd="0" destOrd="1" presId="urn:microsoft.com/office/officeart/2005/8/layout/hList1"/>
    <dgm:cxn modelId="{C8DF8D1F-CD85-471E-A0D0-49C8E93604CB}" type="presOf" srcId="{4F9C069D-E52B-4755-93D0-71001767297F}" destId="{00EF0A47-AB72-4CDA-8339-EE96AC9A859D}" srcOrd="0" destOrd="4" presId="urn:microsoft.com/office/officeart/2005/8/layout/hList1"/>
    <dgm:cxn modelId="{767FE12A-3C7A-4B40-8883-363111BD37C0}" type="presOf" srcId="{C91C416B-49B2-4436-B15E-59349C3FE28D}" destId="{F98D0CC0-C747-4F31-91A2-07ACEF0D68B2}" srcOrd="0" destOrd="2" presId="urn:microsoft.com/office/officeart/2005/8/layout/hList1"/>
    <dgm:cxn modelId="{B074A42B-2197-45E5-A083-223AD5DD1D47}" srcId="{B56FC845-904D-4C99-9BF3-A78A62ACB2FD}" destId="{D3BFC073-F270-481F-83B4-348CA2CB0DEB}" srcOrd="1" destOrd="0" parTransId="{1431139F-6142-465C-996B-886F28862B61}" sibTransId="{AA83DC0D-D327-4E61-8417-0FCE221AA60A}"/>
    <dgm:cxn modelId="{014BC132-A1E8-43CC-913E-3FFF07FAF33F}" type="presOf" srcId="{8F0FC3C4-42A4-4818-9422-D3B626495C52}" destId="{F98D0CC0-C747-4F31-91A2-07ACEF0D68B2}" srcOrd="0" destOrd="4" presId="urn:microsoft.com/office/officeart/2005/8/layout/hList1"/>
    <dgm:cxn modelId="{DFB7F932-96AB-4800-8CCB-5B09768CF0EE}" type="presOf" srcId="{12D05EA5-BEAE-48D4-83B8-3E0C47A470EA}" destId="{00EF0A47-AB72-4CDA-8339-EE96AC9A859D}" srcOrd="0" destOrd="5" presId="urn:microsoft.com/office/officeart/2005/8/layout/hList1"/>
    <dgm:cxn modelId="{FCB4775B-1790-4BDB-A3C7-59254AAA55B4}" srcId="{111401F6-87C1-4A77-A10A-D3577D1121DB}" destId="{29BE7BA2-5ADC-4299-87DE-1EF3B28C3BAC}" srcOrd="1" destOrd="0" parTransId="{4629ADE8-E2CB-47FB-893C-334D7FE916AB}" sibTransId="{78D6E336-4897-4646-B07C-ABBCA4EC167A}"/>
    <dgm:cxn modelId="{9D785C5D-63AD-4E1F-ADDE-9455396C035B}" type="presOf" srcId="{F7DA2F36-57AA-416A-9E60-14558B37B66D}" destId="{BA2F2C94-D9E8-447F-9A64-51B72138E89E}" srcOrd="0" destOrd="1" presId="urn:microsoft.com/office/officeart/2005/8/layout/hList1"/>
    <dgm:cxn modelId="{49FF0A60-7EDC-4AFE-9D78-F90A993837A8}" srcId="{3E21CD11-F56A-4251-AE92-15C4A35673D5}" destId="{B66138A9-6930-415E-83D7-AF74748BB95A}" srcOrd="0" destOrd="0" parTransId="{C47A5E7E-B8AB-48B3-87D7-2B48ED6D4953}" sibTransId="{4B96A0F2-EF1A-4C5D-ADFC-5A2CB4BE23FA}"/>
    <dgm:cxn modelId="{A63F3060-024E-4532-A52B-3F0555C5011E}" srcId="{111401F6-87C1-4A77-A10A-D3577D1121DB}" destId="{C7D5BC8C-B07F-40FA-95BF-9FFE960ACF6F}" srcOrd="0" destOrd="0" parTransId="{E40CB497-BFBA-4D70-BD21-4153EE501B9A}" sibTransId="{6E2014D2-2CDF-40A7-889F-6B9C69A0B25C}"/>
    <dgm:cxn modelId="{77926963-2A94-4111-A9AA-945B320377ED}" type="presOf" srcId="{3478D6D0-2F5A-4BE8-B570-6CD8E5AF107D}" destId="{BF3F3608-B5FB-4BB9-A4E5-5F2BF9473563}" srcOrd="0" destOrd="3" presId="urn:microsoft.com/office/officeart/2005/8/layout/hList1"/>
    <dgm:cxn modelId="{D0C86766-1185-4327-BEBE-FC8520776656}" type="presOf" srcId="{3372F22D-20B1-4BCD-AD7A-2EAC7F0B668F}" destId="{BA2F2C94-D9E8-447F-9A64-51B72138E89E}" srcOrd="0" destOrd="2" presId="urn:microsoft.com/office/officeart/2005/8/layout/hList1"/>
    <dgm:cxn modelId="{AEC35E49-6A2C-423E-B3E8-61500408AC25}" type="presOf" srcId="{1FA0018C-B064-4357-AD8B-B42F3127D658}" destId="{EF5F42EC-0CC7-462E-9DD8-C9993068D12A}" srcOrd="0" destOrd="0" presId="urn:microsoft.com/office/officeart/2005/8/layout/hList1"/>
    <dgm:cxn modelId="{76F5146C-F7CA-49E8-86BF-9DF3A1C06530}" type="presOf" srcId="{98A1E5A2-6FC3-44D1-BE59-2EC8ED103819}" destId="{BA2F2C94-D9E8-447F-9A64-51B72138E89E}" srcOrd="0" destOrd="0" presId="urn:microsoft.com/office/officeart/2005/8/layout/hList1"/>
    <dgm:cxn modelId="{595F576C-17E6-4B04-91F1-D5BE9F5DDC11}" srcId="{B56FC845-904D-4C99-9BF3-A78A62ACB2FD}" destId="{B6A303EE-78C2-4FFD-B7F2-7C1632CEE463}" srcOrd="0" destOrd="0" parTransId="{032EDF61-7AC7-4E3B-AF44-973358FA7F5D}" sibTransId="{FE3373F9-DC9E-4840-BD2D-E389E6B82205}"/>
    <dgm:cxn modelId="{2EC1696D-D43A-4D0D-A793-41C29E4F828D}" type="presOf" srcId="{119DBDE5-6BAA-4388-B1B2-9C5AC55286F2}" destId="{8DF7903F-5BB7-42E5-B38D-3CC0D75C046A}" srcOrd="0" destOrd="0" presId="urn:microsoft.com/office/officeart/2005/8/layout/hList1"/>
    <dgm:cxn modelId="{12AF1A4E-A19B-4F42-A6B5-09FAEDAE62B0}" srcId="{3E21CD11-F56A-4251-AE92-15C4A35673D5}" destId="{B2C8894C-9F0D-402E-9C44-2FA3112E06ED}" srcOrd="2" destOrd="0" parTransId="{B3283982-C726-4027-8B1A-ACE984E930E7}" sibTransId="{76C3AB49-0221-43ED-8818-EDC1BC5B8D0F}"/>
    <dgm:cxn modelId="{05E3B06F-29F4-4D5B-843E-14EC95951170}" type="presOf" srcId="{0B1B1C86-58EC-4E32-8E92-2C1B66041B59}" destId="{BF3F3608-B5FB-4BB9-A4E5-5F2BF9473563}" srcOrd="0" destOrd="2" presId="urn:microsoft.com/office/officeart/2005/8/layout/hList1"/>
    <dgm:cxn modelId="{083F6252-34E7-4E84-84AE-E137BC9D3DCF}" type="presOf" srcId="{D3BFC073-F270-481F-83B4-348CA2CB0DEB}" destId="{BF3F3608-B5FB-4BB9-A4E5-5F2BF9473563}" srcOrd="0" destOrd="1" presId="urn:microsoft.com/office/officeart/2005/8/layout/hList1"/>
    <dgm:cxn modelId="{16F0B57E-68F1-40FA-8B3A-2FA7DC4BCA02}" srcId="{1FA0018C-B064-4357-AD8B-B42F3127D658}" destId="{B56FC845-904D-4C99-9BF3-A78A62ACB2FD}" srcOrd="0" destOrd="0" parTransId="{16E6352D-4F27-4577-994D-3DE54F75571C}" sibTransId="{F95440BC-D46E-461D-BCA6-A39CE30B35E7}"/>
    <dgm:cxn modelId="{B352A07F-89DB-4CD6-A9BC-7D1FBD86EE28}" srcId="{B56FC845-904D-4C99-9BF3-A78A62ACB2FD}" destId="{3478D6D0-2F5A-4BE8-B570-6CD8E5AF107D}" srcOrd="3" destOrd="0" parTransId="{456BB106-2C71-4013-9E1A-D9134AFAB31B}" sibTransId="{07A5EB3F-FB0E-4F12-8A8C-E6BEFFDA8E22}"/>
    <dgm:cxn modelId="{0B0FA081-F49F-49DB-8CFE-D08666ACB13D}" srcId="{119DBDE5-6BAA-4388-B1B2-9C5AC55286F2}" destId="{98A1E5A2-6FC3-44D1-BE59-2EC8ED103819}" srcOrd="0" destOrd="0" parTransId="{4E63972F-C8A2-46BB-94CE-3B8BA391DD82}" sibTransId="{82D94C9F-27C4-45CE-8805-B544C3FFA08F}"/>
    <dgm:cxn modelId="{8CF9BB8A-A2FF-46AB-8B32-B2D5C6C2FCF9}" srcId="{B56FC845-904D-4C99-9BF3-A78A62ACB2FD}" destId="{0B1B1C86-58EC-4E32-8E92-2C1B66041B59}" srcOrd="2" destOrd="0" parTransId="{D524AAE3-2F45-455D-BEFE-E14B15214C04}" sibTransId="{4DD21652-5A7E-4DC2-96F0-7965020CF8BA}"/>
    <dgm:cxn modelId="{7D84C68A-5651-4AA3-955F-D85491BCA7B9}" type="presOf" srcId="{FBA3D037-A67D-48AC-A547-B615D3C5CC5D}" destId="{F98D0CC0-C747-4F31-91A2-07ACEF0D68B2}" srcOrd="0" destOrd="3" presId="urn:microsoft.com/office/officeart/2005/8/layout/hList1"/>
    <dgm:cxn modelId="{4912DE8D-7FE0-42BE-88EF-1D923A754DA9}" srcId="{119DBDE5-6BAA-4388-B1B2-9C5AC55286F2}" destId="{3731AF16-392F-4FE6-BAD2-99D4F45CF37F}" srcOrd="4" destOrd="0" parTransId="{A11B3CD9-B09C-428C-87A0-2A08CCA82EEB}" sibTransId="{FB1439A3-0C7F-4499-8E42-06F0B84C01BE}"/>
    <dgm:cxn modelId="{19F33794-07EF-4CE7-BE3A-E013777BC8A9}" type="presOf" srcId="{C7D5BC8C-B07F-40FA-95BF-9FFE960ACF6F}" destId="{F98D0CC0-C747-4F31-91A2-07ACEF0D68B2}" srcOrd="0" destOrd="0" presId="urn:microsoft.com/office/officeart/2005/8/layout/hList1"/>
    <dgm:cxn modelId="{7AC14B94-603B-4C2D-BD5D-7731EB38EBC5}" srcId="{119DBDE5-6BAA-4388-B1B2-9C5AC55286F2}" destId="{9BE41E24-6E50-4BDF-AF6A-2F8FDF728552}" srcOrd="3" destOrd="0" parTransId="{D298AE26-2952-4B2E-AB3C-707011068219}" sibTransId="{0B718686-70A3-4100-B547-36C1A439C8FE}"/>
    <dgm:cxn modelId="{AB580697-4FDA-4DB5-B3E0-3701E584EFBF}" srcId="{3E21CD11-F56A-4251-AE92-15C4A35673D5}" destId="{12D05EA5-BEAE-48D4-83B8-3E0C47A470EA}" srcOrd="5" destOrd="0" parTransId="{334D5012-00FF-401C-9FC5-40851A18D303}" sibTransId="{7CBFA7E1-CD9D-45BB-8516-4B26C4440BFD}"/>
    <dgm:cxn modelId="{9978D297-9D0C-4AE7-A190-C924103A8D2F}" srcId="{119DBDE5-6BAA-4388-B1B2-9C5AC55286F2}" destId="{3372F22D-20B1-4BCD-AD7A-2EAC7F0B668F}" srcOrd="2" destOrd="0" parTransId="{6E5C806D-A831-43E3-BBEF-132FC7A4D8C1}" sibTransId="{CFF94F9C-9606-4D6B-A1E1-436EE3A5ED05}"/>
    <dgm:cxn modelId="{D9412D99-8E49-4040-8098-66831A175ABF}" type="presOf" srcId="{9BE41E24-6E50-4BDF-AF6A-2F8FDF728552}" destId="{BA2F2C94-D9E8-447F-9A64-51B72138E89E}" srcOrd="0" destOrd="3" presId="urn:microsoft.com/office/officeart/2005/8/layout/hList1"/>
    <dgm:cxn modelId="{C1E6E59A-CFE6-4D38-A618-EDFE596E79A2}" type="presOf" srcId="{B2C8894C-9F0D-402E-9C44-2FA3112E06ED}" destId="{00EF0A47-AB72-4CDA-8339-EE96AC9A859D}" srcOrd="0" destOrd="2" presId="urn:microsoft.com/office/officeart/2005/8/layout/hList1"/>
    <dgm:cxn modelId="{ED0C6BA0-AA36-454E-9D63-518B9D0B91A3}" srcId="{1FA0018C-B064-4357-AD8B-B42F3127D658}" destId="{3E21CD11-F56A-4251-AE92-15C4A35673D5}" srcOrd="1" destOrd="0" parTransId="{5B761BA1-0594-4062-A4DD-18BAAF398B65}" sibTransId="{073EDA62-012A-4DCC-B36B-5868F832D32D}"/>
    <dgm:cxn modelId="{547718A6-1CDE-4130-8AC4-B87CF358E757}" srcId="{111401F6-87C1-4A77-A10A-D3577D1121DB}" destId="{8F0FC3C4-42A4-4818-9422-D3B626495C52}" srcOrd="4" destOrd="0" parTransId="{83DFAE03-8CD7-4B64-8246-B8C478D89511}" sibTransId="{55AD258F-69CB-49BC-9666-7E1641503E77}"/>
    <dgm:cxn modelId="{A986B2A7-0996-4234-AB98-62C7E4D1967F}" type="presOf" srcId="{7CB6AE1F-835B-4D3D-94CE-6A00EC5A9D3B}" destId="{00EF0A47-AB72-4CDA-8339-EE96AC9A859D}" srcOrd="0" destOrd="1" presId="urn:microsoft.com/office/officeart/2005/8/layout/hList1"/>
    <dgm:cxn modelId="{125903AB-EA17-4BDE-BFA8-38BEAFDA721C}" type="presOf" srcId="{111401F6-87C1-4A77-A10A-D3577D1121DB}" destId="{63976444-3390-454A-B251-3D73D2760800}" srcOrd="0" destOrd="0" presId="urn:microsoft.com/office/officeart/2005/8/layout/hList1"/>
    <dgm:cxn modelId="{230D0AAE-5030-4553-A583-6F34D12C4778}" srcId="{3E21CD11-F56A-4251-AE92-15C4A35673D5}" destId="{4F9C069D-E52B-4755-93D0-71001767297F}" srcOrd="4" destOrd="0" parTransId="{0E691BEB-6C1F-4FCD-AF66-AF63E71811E2}" sibTransId="{B87E99A3-58D3-4C1E-A643-7B126CC7B695}"/>
    <dgm:cxn modelId="{65E876B4-8E16-4AEB-894D-41940A75AD44}" srcId="{3E21CD11-F56A-4251-AE92-15C4A35673D5}" destId="{9FC6F7FD-2AAF-4AA5-AA1E-61525EDCB955}" srcOrd="3" destOrd="0" parTransId="{5BD12F11-9286-45BF-853C-368108985525}" sibTransId="{845C9990-F847-4129-9303-70060B7CFC83}"/>
    <dgm:cxn modelId="{1186E3B8-3189-4316-8386-829493341458}" srcId="{111401F6-87C1-4A77-A10A-D3577D1121DB}" destId="{FBA3D037-A67D-48AC-A547-B615D3C5CC5D}" srcOrd="3" destOrd="0" parTransId="{A0F6B034-4429-49C5-92A8-C137EE20C097}" sibTransId="{51972F3C-B995-4E0F-9075-2A8AE8B6C10D}"/>
    <dgm:cxn modelId="{FBDAA0D0-BCD0-4641-97F3-3B1ED287947C}" type="presOf" srcId="{9FC6F7FD-2AAF-4AA5-AA1E-61525EDCB955}" destId="{00EF0A47-AB72-4CDA-8339-EE96AC9A859D}" srcOrd="0" destOrd="3" presId="urn:microsoft.com/office/officeart/2005/8/layout/hList1"/>
    <dgm:cxn modelId="{E28E5EEA-E390-4E0D-AEF6-4527648FA9A8}" type="presOf" srcId="{B56FC845-904D-4C99-9BF3-A78A62ACB2FD}" destId="{7DAE3A8C-2196-49BD-8AE4-136189D56CA0}" srcOrd="0" destOrd="0" presId="urn:microsoft.com/office/officeart/2005/8/layout/hList1"/>
    <dgm:cxn modelId="{766220F5-1483-4100-824E-E5B148D00D54}" type="presOf" srcId="{3731AF16-392F-4FE6-BAD2-99D4F45CF37F}" destId="{BA2F2C94-D9E8-447F-9A64-51B72138E89E}" srcOrd="0" destOrd="4" presId="urn:microsoft.com/office/officeart/2005/8/layout/hList1"/>
    <dgm:cxn modelId="{34F4A0F6-5867-4830-B3C3-935B24466935}" srcId="{3E21CD11-F56A-4251-AE92-15C4A35673D5}" destId="{7CB6AE1F-835B-4D3D-94CE-6A00EC5A9D3B}" srcOrd="1" destOrd="0" parTransId="{0B9ED271-B7F2-4718-AAA5-F7A7DF9B2FE6}" sibTransId="{0DEFE46F-CF0A-4050-A9B1-AE2526F1372B}"/>
    <dgm:cxn modelId="{9A6E1CF7-8C78-4FFA-A89A-6D37C18CEAFB}" srcId="{1FA0018C-B064-4357-AD8B-B42F3127D658}" destId="{119DBDE5-6BAA-4388-B1B2-9C5AC55286F2}" srcOrd="2" destOrd="0" parTransId="{4706CC35-DDAC-4CB8-97B0-4C4E0B503CBA}" sibTransId="{42A39BF8-EDE3-4D26-A424-078DB3894C77}"/>
    <dgm:cxn modelId="{BAC385D0-5EB3-4948-9BC7-442152EB235C}" type="presParOf" srcId="{EF5F42EC-0CC7-462E-9DD8-C9993068D12A}" destId="{AA347A02-3A30-4C72-842B-09B9D97680CA}" srcOrd="0" destOrd="0" presId="urn:microsoft.com/office/officeart/2005/8/layout/hList1"/>
    <dgm:cxn modelId="{EA5BEDC0-7EDA-463B-8D50-9FA55212B087}" type="presParOf" srcId="{AA347A02-3A30-4C72-842B-09B9D97680CA}" destId="{7DAE3A8C-2196-49BD-8AE4-136189D56CA0}" srcOrd="0" destOrd="0" presId="urn:microsoft.com/office/officeart/2005/8/layout/hList1"/>
    <dgm:cxn modelId="{FB06BDC6-4D2E-4E2D-B8D1-DEACE2AED6AD}" type="presParOf" srcId="{AA347A02-3A30-4C72-842B-09B9D97680CA}" destId="{BF3F3608-B5FB-4BB9-A4E5-5F2BF9473563}" srcOrd="1" destOrd="0" presId="urn:microsoft.com/office/officeart/2005/8/layout/hList1"/>
    <dgm:cxn modelId="{DAC5C798-CE66-4A71-BC22-CF333D734AAB}" type="presParOf" srcId="{EF5F42EC-0CC7-462E-9DD8-C9993068D12A}" destId="{49C141EC-285B-4EEC-A4E2-CA19C4D7E767}" srcOrd="1" destOrd="0" presId="urn:microsoft.com/office/officeart/2005/8/layout/hList1"/>
    <dgm:cxn modelId="{005CF42E-048D-439A-9978-63D52EB0C313}" type="presParOf" srcId="{EF5F42EC-0CC7-462E-9DD8-C9993068D12A}" destId="{1F97B142-8E70-46DE-9828-3075DA257387}" srcOrd="2" destOrd="0" presId="urn:microsoft.com/office/officeart/2005/8/layout/hList1"/>
    <dgm:cxn modelId="{E0110DEA-E689-43FC-ADE8-9A17A58B39C5}" type="presParOf" srcId="{1F97B142-8E70-46DE-9828-3075DA257387}" destId="{F115E5C1-E6D9-47C7-84DB-DC3550A53010}" srcOrd="0" destOrd="0" presId="urn:microsoft.com/office/officeart/2005/8/layout/hList1"/>
    <dgm:cxn modelId="{26CE38CF-4563-46FE-883F-06BD0F1F0A36}" type="presParOf" srcId="{1F97B142-8E70-46DE-9828-3075DA257387}" destId="{00EF0A47-AB72-4CDA-8339-EE96AC9A859D}" srcOrd="1" destOrd="0" presId="urn:microsoft.com/office/officeart/2005/8/layout/hList1"/>
    <dgm:cxn modelId="{AFABAD02-199D-4B0C-8E5D-58EA8D9F12CF}" type="presParOf" srcId="{EF5F42EC-0CC7-462E-9DD8-C9993068D12A}" destId="{2029405C-56E5-413E-8D16-5B38BF7CA37C}" srcOrd="3" destOrd="0" presId="urn:microsoft.com/office/officeart/2005/8/layout/hList1"/>
    <dgm:cxn modelId="{2631EDD7-F619-48BE-BA3E-39316A060CF2}" type="presParOf" srcId="{EF5F42EC-0CC7-462E-9DD8-C9993068D12A}" destId="{CE576CB9-F7D1-46FC-B9AA-B710D8B0F601}" srcOrd="4" destOrd="0" presId="urn:microsoft.com/office/officeart/2005/8/layout/hList1"/>
    <dgm:cxn modelId="{5E9AB555-8961-4D9D-80AA-65EB57F3C408}" type="presParOf" srcId="{CE576CB9-F7D1-46FC-B9AA-B710D8B0F601}" destId="{8DF7903F-5BB7-42E5-B38D-3CC0D75C046A}" srcOrd="0" destOrd="0" presId="urn:microsoft.com/office/officeart/2005/8/layout/hList1"/>
    <dgm:cxn modelId="{0EBA7AB6-BBB5-4DA9-9BD7-106BACC2EB0F}" type="presParOf" srcId="{CE576CB9-F7D1-46FC-B9AA-B710D8B0F601}" destId="{BA2F2C94-D9E8-447F-9A64-51B72138E89E}" srcOrd="1" destOrd="0" presId="urn:microsoft.com/office/officeart/2005/8/layout/hList1"/>
    <dgm:cxn modelId="{3E7C5FD5-80F2-4588-AA7D-D2F89635FC34}" type="presParOf" srcId="{EF5F42EC-0CC7-462E-9DD8-C9993068D12A}" destId="{A390637D-6C13-4023-B43A-356E6DEDDD36}" srcOrd="5" destOrd="0" presId="urn:microsoft.com/office/officeart/2005/8/layout/hList1"/>
    <dgm:cxn modelId="{952E7071-8D6B-40AB-AFC6-15AEDF8F06CE}" type="presParOf" srcId="{EF5F42EC-0CC7-462E-9DD8-C9993068D12A}" destId="{34F3B8EA-F858-4967-AB70-74DCB68915E3}" srcOrd="6" destOrd="0" presId="urn:microsoft.com/office/officeart/2005/8/layout/hList1"/>
    <dgm:cxn modelId="{E3F1A2C4-5C51-4ACF-819F-F5FD85BC05D5}" type="presParOf" srcId="{34F3B8EA-F858-4967-AB70-74DCB68915E3}" destId="{63976444-3390-454A-B251-3D73D2760800}" srcOrd="0" destOrd="0" presId="urn:microsoft.com/office/officeart/2005/8/layout/hList1"/>
    <dgm:cxn modelId="{66F86BF0-07F2-4911-8D25-814510DDD4C4}" type="presParOf" srcId="{34F3B8EA-F858-4967-AB70-74DCB68915E3}" destId="{F98D0CC0-C747-4F31-91A2-07ACEF0D68B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AE3A8C-2196-49BD-8AE4-136189D56CA0}">
      <dsp:nvSpPr>
        <dsp:cNvPr id="0" name=""/>
        <dsp:cNvSpPr/>
      </dsp:nvSpPr>
      <dsp:spPr>
        <a:xfrm>
          <a:off x="3234" y="1410"/>
          <a:ext cx="1944720" cy="720000"/>
        </a:xfrm>
        <a:prstGeom prst="rect">
          <a:avLst/>
        </a:prstGeom>
        <a:solidFill>
          <a:schemeClr val="accent5">
            <a:hueOff val="0"/>
            <a:satOff val="0"/>
            <a:lumOff val="0"/>
            <a:alphaOff val="0"/>
          </a:schemeClr>
        </a:solidFill>
        <a:ln w="381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s-ES" sz="1800" b="1" kern="1200" dirty="0">
              <a:latin typeface="Calibri" panose="020F0502020204030204" pitchFamily="34" charset="0"/>
              <a:cs typeface="Calibri" panose="020F0502020204030204" pitchFamily="34" charset="0"/>
            </a:rPr>
            <a:t>Planificación</a:t>
          </a:r>
          <a:endParaRPr lang="es-PE" sz="2200" b="1" kern="1200" dirty="0">
            <a:latin typeface="Calibri" panose="020F0502020204030204" pitchFamily="34" charset="0"/>
            <a:cs typeface="Calibri" panose="020F0502020204030204" pitchFamily="34" charset="0"/>
          </a:endParaRPr>
        </a:p>
      </dsp:txBody>
      <dsp:txXfrm>
        <a:off x="3234" y="1410"/>
        <a:ext cx="1944720" cy="720000"/>
      </dsp:txXfrm>
    </dsp:sp>
    <dsp:sp modelId="{BF3F3608-B5FB-4BB9-A4E5-5F2BF9473563}">
      <dsp:nvSpPr>
        <dsp:cNvPr id="0" name=""/>
        <dsp:cNvSpPr/>
      </dsp:nvSpPr>
      <dsp:spPr>
        <a:xfrm>
          <a:off x="3234" y="721410"/>
          <a:ext cx="1944720" cy="3341179"/>
        </a:xfrm>
        <a:prstGeom prst="rect">
          <a:avLst/>
        </a:prstGeom>
        <a:solidFill>
          <a:schemeClr val="accent5">
            <a:tint val="40000"/>
            <a:alpha val="90000"/>
            <a:hueOff val="0"/>
            <a:satOff val="0"/>
            <a:lumOff val="0"/>
            <a:alphaOff val="0"/>
          </a:schemeClr>
        </a:solidFill>
        <a:ln w="381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Proceso de </a:t>
          </a:r>
          <a:r>
            <a:rPr lang="es-PE" sz="1600" b="0" i="0" kern="1200" dirty="0">
              <a:latin typeface="Calibri" panose="020F0502020204030204" pitchFamily="34" charset="0"/>
              <a:cs typeface="Calibri" panose="020F0502020204030204" pitchFamily="34" charset="0"/>
            </a:rPr>
            <a:t>definición de objetivos</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 sz="1600" b="0" i="0" kern="1200" dirty="0">
              <a:latin typeface="Calibri" panose="020F0502020204030204" pitchFamily="34" charset="0"/>
              <a:cs typeface="Calibri" panose="020F0502020204030204" pitchFamily="34" charset="0"/>
            </a:rPr>
            <a:t>Planificación estratégica</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Planificación y evaluación  de Proyectos</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Planificación Financiera</a:t>
          </a:r>
          <a:endParaRPr lang="es-PE" sz="1600" kern="1200" dirty="0">
            <a:latin typeface="Calibri" panose="020F0502020204030204" pitchFamily="34" charset="0"/>
            <a:cs typeface="Calibri" panose="020F0502020204030204" pitchFamily="34" charset="0"/>
          </a:endParaRPr>
        </a:p>
      </dsp:txBody>
      <dsp:txXfrm>
        <a:off x="3234" y="721410"/>
        <a:ext cx="1944720" cy="3341179"/>
      </dsp:txXfrm>
    </dsp:sp>
    <dsp:sp modelId="{F115E5C1-E6D9-47C7-84DB-DC3550A53010}">
      <dsp:nvSpPr>
        <dsp:cNvPr id="0" name=""/>
        <dsp:cNvSpPr/>
      </dsp:nvSpPr>
      <dsp:spPr>
        <a:xfrm>
          <a:off x="2220215" y="1410"/>
          <a:ext cx="1944720" cy="720000"/>
        </a:xfrm>
        <a:prstGeom prst="rect">
          <a:avLst/>
        </a:prstGeom>
        <a:solidFill>
          <a:schemeClr val="accent5">
            <a:hueOff val="-3311292"/>
            <a:satOff val="13270"/>
            <a:lumOff val="2876"/>
            <a:alphaOff val="0"/>
          </a:schemeClr>
        </a:solidFill>
        <a:ln w="38100" cap="flat" cmpd="sng" algn="ctr">
          <a:solidFill>
            <a:schemeClr val="accent5">
              <a:hueOff val="-3311292"/>
              <a:satOff val="13270"/>
              <a:lumOff val="287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s-ES" sz="1800" b="1" kern="1200" dirty="0">
              <a:latin typeface="Calibri" panose="020F0502020204030204" pitchFamily="34" charset="0"/>
              <a:cs typeface="Calibri" panose="020F0502020204030204" pitchFamily="34" charset="0"/>
            </a:rPr>
            <a:t>Gestión de Recursos</a:t>
          </a:r>
          <a:endParaRPr lang="es-PE" sz="1800" b="1" kern="1200" dirty="0">
            <a:latin typeface="Calibri" panose="020F0502020204030204" pitchFamily="34" charset="0"/>
            <a:cs typeface="Calibri" panose="020F0502020204030204" pitchFamily="34" charset="0"/>
          </a:endParaRPr>
        </a:p>
      </dsp:txBody>
      <dsp:txXfrm>
        <a:off x="2220215" y="1410"/>
        <a:ext cx="1944720" cy="720000"/>
      </dsp:txXfrm>
    </dsp:sp>
    <dsp:sp modelId="{00EF0A47-AB72-4CDA-8339-EE96AC9A859D}">
      <dsp:nvSpPr>
        <dsp:cNvPr id="0" name=""/>
        <dsp:cNvSpPr/>
      </dsp:nvSpPr>
      <dsp:spPr>
        <a:xfrm>
          <a:off x="2220215" y="721410"/>
          <a:ext cx="1944720" cy="3341179"/>
        </a:xfrm>
        <a:prstGeom prst="rect">
          <a:avLst/>
        </a:prstGeom>
        <a:solidFill>
          <a:schemeClr val="accent5">
            <a:tint val="40000"/>
            <a:alpha val="90000"/>
            <a:hueOff val="-3580161"/>
            <a:satOff val="16084"/>
            <a:lumOff val="1106"/>
            <a:alphaOff val="0"/>
          </a:schemeClr>
        </a:solidFill>
        <a:ln w="38100" cap="flat" cmpd="sng" algn="ctr">
          <a:solidFill>
            <a:schemeClr val="accent5">
              <a:tint val="40000"/>
              <a:alpha val="90000"/>
              <a:hueOff val="-3580161"/>
              <a:satOff val="16084"/>
              <a:lumOff val="110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s-ES" sz="1600" b="0" i="0" kern="1200" dirty="0">
              <a:latin typeface="Calibri" panose="020F0502020204030204" pitchFamily="34" charset="0"/>
              <a:cs typeface="Calibri" panose="020F0502020204030204" pitchFamily="34" charset="0"/>
            </a:rPr>
            <a:t>Adquisición de equipos y tecnología</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 sz="1600" b="0" i="0" kern="1200" dirty="0">
              <a:latin typeface="Calibri" panose="020F0502020204030204" pitchFamily="34" charset="0"/>
              <a:cs typeface="Calibri" panose="020F0502020204030204" pitchFamily="34" charset="0"/>
            </a:rPr>
            <a:t>Contratación y formación de personal</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Gestión de infraestructura</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Gestión financiera</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Gestión de Personal</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PE" sz="1600" kern="1200" dirty="0">
              <a:latin typeface="Calibri" panose="020F0502020204030204" pitchFamily="34" charset="0"/>
              <a:cs typeface="Calibri" panose="020F0502020204030204" pitchFamily="34" charset="0"/>
            </a:rPr>
            <a:t>Asignación de recursos</a:t>
          </a:r>
        </a:p>
      </dsp:txBody>
      <dsp:txXfrm>
        <a:off x="2220215" y="721410"/>
        <a:ext cx="1944720" cy="3341179"/>
      </dsp:txXfrm>
    </dsp:sp>
    <dsp:sp modelId="{8DF7903F-5BB7-42E5-B38D-3CC0D75C046A}">
      <dsp:nvSpPr>
        <dsp:cNvPr id="0" name=""/>
        <dsp:cNvSpPr/>
      </dsp:nvSpPr>
      <dsp:spPr>
        <a:xfrm>
          <a:off x="4437196" y="1410"/>
          <a:ext cx="1944720" cy="720000"/>
        </a:xfrm>
        <a:prstGeom prst="rect">
          <a:avLst/>
        </a:prstGeom>
        <a:solidFill>
          <a:schemeClr val="accent5">
            <a:hueOff val="-6622584"/>
            <a:satOff val="26541"/>
            <a:lumOff val="5752"/>
            <a:alphaOff val="0"/>
          </a:schemeClr>
        </a:solidFill>
        <a:ln w="38100" cap="flat" cmpd="sng" algn="ctr">
          <a:solidFill>
            <a:schemeClr val="accent5">
              <a:hueOff val="-6622584"/>
              <a:satOff val="26541"/>
              <a:lumOff val="575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s-ES" sz="1800" b="1" kern="1200" dirty="0">
              <a:latin typeface="Calibri" panose="020F0502020204030204" pitchFamily="34" charset="0"/>
              <a:cs typeface="Calibri" panose="020F0502020204030204" pitchFamily="34" charset="0"/>
            </a:rPr>
            <a:t>Realización del Producto</a:t>
          </a:r>
          <a:endParaRPr lang="es-PE" sz="1800" b="1" kern="1200" dirty="0">
            <a:latin typeface="Calibri" panose="020F0502020204030204" pitchFamily="34" charset="0"/>
            <a:cs typeface="Calibri" panose="020F0502020204030204" pitchFamily="34" charset="0"/>
          </a:endParaRPr>
        </a:p>
      </dsp:txBody>
      <dsp:txXfrm>
        <a:off x="4437196" y="1410"/>
        <a:ext cx="1944720" cy="720000"/>
      </dsp:txXfrm>
    </dsp:sp>
    <dsp:sp modelId="{BA2F2C94-D9E8-447F-9A64-51B72138E89E}">
      <dsp:nvSpPr>
        <dsp:cNvPr id="0" name=""/>
        <dsp:cNvSpPr/>
      </dsp:nvSpPr>
      <dsp:spPr>
        <a:xfrm>
          <a:off x="4437196" y="721410"/>
          <a:ext cx="1944720" cy="3341179"/>
        </a:xfrm>
        <a:prstGeom prst="rect">
          <a:avLst/>
        </a:prstGeom>
        <a:solidFill>
          <a:schemeClr val="accent5">
            <a:tint val="40000"/>
            <a:alpha val="90000"/>
            <a:hueOff val="-7160321"/>
            <a:satOff val="32169"/>
            <a:lumOff val="2211"/>
            <a:alphaOff val="0"/>
          </a:schemeClr>
        </a:solidFill>
        <a:ln w="38100" cap="flat" cmpd="sng" algn="ctr">
          <a:solidFill>
            <a:schemeClr val="accent5">
              <a:tint val="40000"/>
              <a:alpha val="90000"/>
              <a:hueOff val="-7160321"/>
              <a:satOff val="32169"/>
              <a:lumOff val="22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Procesos Comerciales</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Proceso de Producción</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Procesos de Diseño</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Procesos de inspección de Calidad</a:t>
          </a:r>
          <a:endParaRPr lang="es-PE" sz="1600" kern="1200" dirty="0">
            <a:latin typeface="Calibri" panose="020F0502020204030204" pitchFamily="34" charset="0"/>
            <a:cs typeface="Calibri" panose="020F0502020204030204" pitchFamily="34" charset="0"/>
          </a:endParaRPr>
        </a:p>
        <a:p>
          <a:pPr marL="171450" lvl="1" indent="-171450" algn="l" defTabSz="711200">
            <a:lnSpc>
              <a:spcPct val="90000"/>
            </a:lnSpc>
            <a:spcBef>
              <a:spcPct val="0"/>
            </a:spcBef>
            <a:spcAft>
              <a:spcPct val="15000"/>
            </a:spcAft>
            <a:buChar char="•"/>
          </a:pPr>
          <a:r>
            <a:rPr lang="es-ES" sz="1600" kern="1200" dirty="0">
              <a:latin typeface="Calibri" panose="020F0502020204030204" pitchFamily="34" charset="0"/>
              <a:cs typeface="Calibri" panose="020F0502020204030204" pitchFamily="34" charset="0"/>
            </a:rPr>
            <a:t>Procesos Postventa</a:t>
          </a:r>
          <a:endParaRPr lang="es-PE" sz="1600" kern="1200" dirty="0">
            <a:latin typeface="Calibri" panose="020F0502020204030204" pitchFamily="34" charset="0"/>
            <a:cs typeface="Calibri" panose="020F0502020204030204" pitchFamily="34" charset="0"/>
          </a:endParaRPr>
        </a:p>
      </dsp:txBody>
      <dsp:txXfrm>
        <a:off x="4437196" y="721410"/>
        <a:ext cx="1944720" cy="3341179"/>
      </dsp:txXfrm>
    </dsp:sp>
    <dsp:sp modelId="{63976444-3390-454A-B251-3D73D2760800}">
      <dsp:nvSpPr>
        <dsp:cNvPr id="0" name=""/>
        <dsp:cNvSpPr/>
      </dsp:nvSpPr>
      <dsp:spPr>
        <a:xfrm>
          <a:off x="6654178" y="1410"/>
          <a:ext cx="1944720" cy="720000"/>
        </a:xfrm>
        <a:prstGeom prst="rect">
          <a:avLst/>
        </a:prstGeom>
        <a:solidFill>
          <a:schemeClr val="accent5">
            <a:hueOff val="-9933876"/>
            <a:satOff val="39811"/>
            <a:lumOff val="8628"/>
            <a:alphaOff val="0"/>
          </a:schemeClr>
        </a:solidFill>
        <a:ln w="38100" cap="flat" cmpd="sng" algn="ctr">
          <a:solidFill>
            <a:schemeClr val="accent5">
              <a:hueOff val="-9933876"/>
              <a:satOff val="39811"/>
              <a:lumOff val="862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s-ES" sz="1800" b="1" kern="1200" dirty="0">
              <a:latin typeface="Calibri" panose="020F0502020204030204" pitchFamily="34" charset="0"/>
              <a:cs typeface="Calibri" panose="020F0502020204030204" pitchFamily="34" charset="0"/>
            </a:rPr>
            <a:t>Medición y Análisis</a:t>
          </a:r>
          <a:endParaRPr lang="es-PE" sz="1800" b="1" kern="1200" dirty="0">
            <a:latin typeface="Calibri" panose="020F0502020204030204" pitchFamily="34" charset="0"/>
            <a:cs typeface="Calibri" panose="020F0502020204030204" pitchFamily="34" charset="0"/>
          </a:endParaRPr>
        </a:p>
      </dsp:txBody>
      <dsp:txXfrm>
        <a:off x="6654178" y="1410"/>
        <a:ext cx="1944720" cy="720000"/>
      </dsp:txXfrm>
    </dsp:sp>
    <dsp:sp modelId="{F98D0CC0-C747-4F31-91A2-07ACEF0D68B2}">
      <dsp:nvSpPr>
        <dsp:cNvPr id="0" name=""/>
        <dsp:cNvSpPr/>
      </dsp:nvSpPr>
      <dsp:spPr>
        <a:xfrm>
          <a:off x="6654178" y="721410"/>
          <a:ext cx="1944720" cy="3341179"/>
        </a:xfrm>
        <a:prstGeom prst="rect">
          <a:avLst/>
        </a:prstGeom>
        <a:solidFill>
          <a:schemeClr val="accent5">
            <a:tint val="40000"/>
            <a:alpha val="90000"/>
            <a:hueOff val="-10740482"/>
            <a:satOff val="48253"/>
            <a:lumOff val="3317"/>
            <a:alphaOff val="0"/>
          </a:schemeClr>
        </a:solidFill>
        <a:ln w="38100" cap="flat" cmpd="sng" algn="ctr">
          <a:solidFill>
            <a:schemeClr val="accent5">
              <a:tint val="40000"/>
              <a:alpha val="90000"/>
              <a:hueOff val="-10740482"/>
              <a:satOff val="48253"/>
              <a:lumOff val="33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s-ES" sz="1800" b="0" kern="1200" dirty="0">
              <a:latin typeface="Calibri" panose="020F0502020204030204" pitchFamily="34" charset="0"/>
              <a:cs typeface="Calibri" panose="020F0502020204030204" pitchFamily="34" charset="0"/>
            </a:rPr>
            <a:t>Gestión de indicadores</a:t>
          </a:r>
          <a:endParaRPr lang="es-PE" sz="1800" b="0" kern="1200" dirty="0">
            <a:latin typeface="Calibri" panose="020F0502020204030204" pitchFamily="34" charset="0"/>
            <a:cs typeface="Calibri" panose="020F0502020204030204" pitchFamily="34" charset="0"/>
          </a:endParaRPr>
        </a:p>
        <a:p>
          <a:pPr marL="171450" lvl="1" indent="-171450" algn="l" defTabSz="800100">
            <a:lnSpc>
              <a:spcPct val="90000"/>
            </a:lnSpc>
            <a:spcBef>
              <a:spcPct val="0"/>
            </a:spcBef>
            <a:spcAft>
              <a:spcPct val="15000"/>
            </a:spcAft>
            <a:buChar char="•"/>
          </a:pPr>
          <a:r>
            <a:rPr lang="es-ES" sz="1800" b="0" kern="1200" dirty="0">
              <a:latin typeface="Calibri" panose="020F0502020204030204" pitchFamily="34" charset="0"/>
              <a:cs typeface="Calibri" panose="020F0502020204030204" pitchFamily="34" charset="0"/>
            </a:rPr>
            <a:t>Análisis de datos</a:t>
          </a:r>
          <a:endParaRPr lang="es-PE" sz="1800" b="0" kern="1200" dirty="0">
            <a:latin typeface="Calibri" panose="020F0502020204030204" pitchFamily="34" charset="0"/>
            <a:cs typeface="Calibri" panose="020F0502020204030204" pitchFamily="34" charset="0"/>
          </a:endParaRPr>
        </a:p>
        <a:p>
          <a:pPr marL="171450" lvl="1" indent="-171450" algn="l" defTabSz="800100">
            <a:lnSpc>
              <a:spcPct val="90000"/>
            </a:lnSpc>
            <a:spcBef>
              <a:spcPct val="0"/>
            </a:spcBef>
            <a:spcAft>
              <a:spcPct val="15000"/>
            </a:spcAft>
            <a:buChar char="•"/>
          </a:pPr>
          <a:r>
            <a:rPr lang="es-ES" sz="1800" b="0" kern="1200" dirty="0">
              <a:latin typeface="Calibri" panose="020F0502020204030204" pitchFamily="34" charset="0"/>
              <a:cs typeface="Calibri" panose="020F0502020204030204" pitchFamily="34" charset="0"/>
            </a:rPr>
            <a:t>Medición del rendimiento de los procesos</a:t>
          </a:r>
          <a:endParaRPr lang="es-PE" sz="1800" b="0" kern="1200" dirty="0">
            <a:latin typeface="Calibri" panose="020F0502020204030204" pitchFamily="34" charset="0"/>
            <a:cs typeface="Calibri" panose="020F0502020204030204" pitchFamily="34" charset="0"/>
          </a:endParaRPr>
        </a:p>
        <a:p>
          <a:pPr marL="171450" lvl="1" indent="-171450" algn="l" defTabSz="800100">
            <a:lnSpc>
              <a:spcPct val="90000"/>
            </a:lnSpc>
            <a:spcBef>
              <a:spcPct val="0"/>
            </a:spcBef>
            <a:spcAft>
              <a:spcPct val="15000"/>
            </a:spcAft>
            <a:buChar char="•"/>
          </a:pPr>
          <a:r>
            <a:rPr lang="es-ES" sz="1800" b="0" kern="1200" dirty="0">
              <a:latin typeface="Calibri" panose="020F0502020204030204" pitchFamily="34" charset="0"/>
              <a:cs typeface="Calibri" panose="020F0502020204030204" pitchFamily="34" charset="0"/>
            </a:rPr>
            <a:t>Mejora continua</a:t>
          </a:r>
          <a:endParaRPr lang="es-PE" sz="1800" b="0" kern="1200" dirty="0">
            <a:latin typeface="Calibri" panose="020F0502020204030204" pitchFamily="34" charset="0"/>
            <a:cs typeface="Calibri" panose="020F0502020204030204" pitchFamily="34" charset="0"/>
          </a:endParaRPr>
        </a:p>
        <a:p>
          <a:pPr marL="171450" lvl="1" indent="-171450" algn="l" defTabSz="800100">
            <a:lnSpc>
              <a:spcPct val="90000"/>
            </a:lnSpc>
            <a:spcBef>
              <a:spcPct val="0"/>
            </a:spcBef>
            <a:spcAft>
              <a:spcPct val="15000"/>
            </a:spcAft>
            <a:buChar char="•"/>
          </a:pPr>
          <a:r>
            <a:rPr lang="es-ES" sz="1800" b="0" kern="1200" dirty="0">
              <a:latin typeface="Calibri" panose="020F0502020204030204" pitchFamily="34" charset="0"/>
              <a:cs typeface="Calibri" panose="020F0502020204030204" pitchFamily="34" charset="0"/>
            </a:rPr>
            <a:t>Auditorias</a:t>
          </a:r>
          <a:endParaRPr lang="es-PE" sz="1800" b="0" kern="1200" dirty="0">
            <a:latin typeface="Calibri" panose="020F0502020204030204" pitchFamily="34" charset="0"/>
            <a:cs typeface="Calibri" panose="020F0502020204030204" pitchFamily="34" charset="0"/>
          </a:endParaRPr>
        </a:p>
      </dsp:txBody>
      <dsp:txXfrm>
        <a:off x="6654178" y="721410"/>
        <a:ext cx="1944720" cy="3341179"/>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3.tiff>
</file>

<file path=ppt/media/image15.png>
</file>

<file path=ppt/media/image20.jpg>
</file>

<file path=ppt/media/image21.jpg>
</file>

<file path=ppt/media/image22.jpeg>
</file>

<file path=ppt/media/image23.png>
</file>

<file path=ppt/media/image24.png>
</file>

<file path=ppt/media/image25.png>
</file>

<file path=ppt/media/image26.png>
</file>

<file path=ppt/media/image27.png>
</file>

<file path=ppt/media/image28.jpeg>
</file>

<file path=ppt/media/image29.png>
</file>

<file path=ppt/media/image30.png>
</file>

<file path=ppt/media/image32.png>
</file>

<file path=ppt/media/image33.png>
</file>

<file path=ppt/media/image34.png>
</file>

<file path=ppt/media/image3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a:defRPr>
            </a:lvl1pPr>
          </a:lstStyle>
          <a:p>
            <a:endParaRPr lang="es-ES"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a:defRPr>
            </a:lvl1pPr>
          </a:lstStyle>
          <a:p>
            <a:fld id="{9D357267-F5CB-4939-BF7A-DB6BFA44456E}" type="datetimeFigureOut">
              <a:rPr lang="es-ES" smtClean="0"/>
              <a:pPr/>
              <a:t>21/09/2024</a:t>
            </a:fld>
            <a:endParaRPr lang="es-ES" dirty="0"/>
          </a:p>
        </p:txBody>
      </p:sp>
      <p:sp>
        <p:nvSpPr>
          <p:cNvPr id="4" name="3 Marcador de imagen de diapositiva"/>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a:defRPr>
            </a:lvl1pPr>
          </a:lstStyle>
          <a:p>
            <a:endParaRPr lang="es-ES"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a:defRPr>
            </a:lvl1pPr>
          </a:lstStyle>
          <a:p>
            <a:fld id="{6B7E992D-280B-41DE-9EA7-7D9ADBA98B46}" type="slidenum">
              <a:rPr lang="es-ES" smtClean="0"/>
              <a:pPr/>
              <a:t>‹Nº›</a:t>
            </a:fld>
            <a:endParaRPr lang="es-ES" dirty="0"/>
          </a:p>
        </p:txBody>
      </p:sp>
    </p:spTree>
    <p:extLst>
      <p:ext uri="{BB962C8B-B14F-4D97-AF65-F5344CB8AC3E}">
        <p14:creationId xmlns:p14="http://schemas.microsoft.com/office/powerpoint/2010/main" val="500682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a:t>
            </a:fld>
            <a:endParaRPr lang="es-ES"/>
          </a:p>
        </p:txBody>
      </p:sp>
    </p:spTree>
    <p:extLst>
      <p:ext uri="{BB962C8B-B14F-4D97-AF65-F5344CB8AC3E}">
        <p14:creationId xmlns:p14="http://schemas.microsoft.com/office/powerpoint/2010/main" val="17432963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13</a:t>
            </a:fld>
            <a:endParaRPr lang="es-ES" dirty="0"/>
          </a:p>
        </p:txBody>
      </p:sp>
    </p:spTree>
    <p:extLst>
      <p:ext uri="{BB962C8B-B14F-4D97-AF65-F5344CB8AC3E}">
        <p14:creationId xmlns:p14="http://schemas.microsoft.com/office/powerpoint/2010/main" val="9123386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14</a:t>
            </a:fld>
            <a:endParaRPr lang="es-ES" dirty="0"/>
          </a:p>
        </p:txBody>
      </p:sp>
    </p:spTree>
    <p:extLst>
      <p:ext uri="{BB962C8B-B14F-4D97-AF65-F5344CB8AC3E}">
        <p14:creationId xmlns:p14="http://schemas.microsoft.com/office/powerpoint/2010/main" val="17525969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15</a:t>
            </a:fld>
            <a:endParaRPr lang="es-ES" dirty="0"/>
          </a:p>
        </p:txBody>
      </p:sp>
    </p:spTree>
    <p:extLst>
      <p:ext uri="{BB962C8B-B14F-4D97-AF65-F5344CB8AC3E}">
        <p14:creationId xmlns:p14="http://schemas.microsoft.com/office/powerpoint/2010/main" val="6314686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16</a:t>
            </a:fld>
            <a:endParaRPr lang="es-ES" dirty="0"/>
          </a:p>
        </p:txBody>
      </p:sp>
    </p:spTree>
    <p:extLst>
      <p:ext uri="{BB962C8B-B14F-4D97-AF65-F5344CB8AC3E}">
        <p14:creationId xmlns:p14="http://schemas.microsoft.com/office/powerpoint/2010/main" val="1527802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17</a:t>
            </a:fld>
            <a:endParaRPr lang="es-ES" dirty="0"/>
          </a:p>
        </p:txBody>
      </p:sp>
    </p:spTree>
    <p:extLst>
      <p:ext uri="{BB962C8B-B14F-4D97-AF65-F5344CB8AC3E}">
        <p14:creationId xmlns:p14="http://schemas.microsoft.com/office/powerpoint/2010/main" val="1983530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18</a:t>
            </a:fld>
            <a:endParaRPr lang="es-ES" dirty="0"/>
          </a:p>
        </p:txBody>
      </p:sp>
    </p:spTree>
    <p:extLst>
      <p:ext uri="{BB962C8B-B14F-4D97-AF65-F5344CB8AC3E}">
        <p14:creationId xmlns:p14="http://schemas.microsoft.com/office/powerpoint/2010/main" val="17177371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19</a:t>
            </a:fld>
            <a:endParaRPr lang="es-ES" dirty="0"/>
          </a:p>
        </p:txBody>
      </p:sp>
    </p:spTree>
    <p:extLst>
      <p:ext uri="{BB962C8B-B14F-4D97-AF65-F5344CB8AC3E}">
        <p14:creationId xmlns:p14="http://schemas.microsoft.com/office/powerpoint/2010/main" val="40064417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_tradnl" sz="1200" spc="-10" dirty="0">
                <a:solidFill>
                  <a:srgbClr val="262626"/>
                </a:solidFill>
                <a:latin typeface="Calibri" charset="0"/>
                <a:ea typeface="Calibri" charset="0"/>
                <a:cs typeface="Calibri" charset="0"/>
              </a:rPr>
              <a:t>Como se observa en la imagen, las agrupaciones permiten una mayor representación en los mapas de procesos y además facilita la interpretación de la secuencia e interacción entre procesos más críticos de la empresa.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s-ES_tradnl" sz="1200" spc="-10" dirty="0">
              <a:solidFill>
                <a:srgbClr val="262626"/>
              </a:solidFill>
              <a:latin typeface="Calibri" charset="0"/>
              <a:ea typeface="Calibri" charset="0"/>
              <a:cs typeface="Calibri"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_tradnl" sz="1200" spc="-10" dirty="0">
                <a:solidFill>
                  <a:srgbClr val="262626"/>
                </a:solidFill>
                <a:latin typeface="Calibri" charset="0"/>
                <a:ea typeface="Calibri" charset="0"/>
                <a:cs typeface="Calibri" charset="0"/>
              </a:rPr>
              <a:t>Las agrupaciones, de hecho, se pueden entender como </a:t>
            </a:r>
            <a:r>
              <a:rPr lang="es-ES_tradnl" sz="1200" spc="-10" dirty="0" err="1">
                <a:solidFill>
                  <a:srgbClr val="262626"/>
                </a:solidFill>
                <a:latin typeface="Calibri" charset="0"/>
                <a:ea typeface="Calibri" charset="0"/>
                <a:cs typeface="Calibri" charset="0"/>
              </a:rPr>
              <a:t>macro-procesos</a:t>
            </a:r>
            <a:r>
              <a:rPr lang="es-ES_tradnl" sz="1200" spc="-10" dirty="0">
                <a:solidFill>
                  <a:srgbClr val="262626"/>
                </a:solidFill>
                <a:latin typeface="Calibri" charset="0"/>
                <a:ea typeface="Calibri" charset="0"/>
                <a:cs typeface="Calibri" charset="0"/>
              </a:rPr>
              <a:t> que incluyen dentro de sí otros procesos. Dentro de cada uno de estos procesos, podemos encontrar otros procesos llamados procesos de 2do nivel o </a:t>
            </a:r>
            <a:r>
              <a:rPr lang="es-ES_tradnl" sz="1200" spc="-10" dirty="0" err="1">
                <a:solidFill>
                  <a:srgbClr val="262626"/>
                </a:solidFill>
                <a:latin typeface="Calibri" charset="0"/>
                <a:ea typeface="Calibri" charset="0"/>
                <a:cs typeface="Calibri" charset="0"/>
              </a:rPr>
              <a:t>sub-procesos</a:t>
            </a:r>
            <a:r>
              <a:rPr lang="es-ES_tradnl" sz="1200" spc="-10" dirty="0">
                <a:solidFill>
                  <a:srgbClr val="262626"/>
                </a:solidFill>
                <a:latin typeface="Calibri" charset="0"/>
                <a:ea typeface="Calibri" charset="0"/>
                <a:cs typeface="Calibri" charset="0"/>
              </a:rPr>
              <a:t>.</a:t>
            </a:r>
          </a:p>
          <a:p>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spc="-10" dirty="0">
                <a:solidFill>
                  <a:srgbClr val="262626"/>
                </a:solidFill>
                <a:latin typeface="Calibri" charset="0"/>
                <a:ea typeface="Calibri" charset="0"/>
                <a:cs typeface="Calibri" charset="0"/>
              </a:rPr>
              <a:t>En función del tamaño de la organización y/o de la complejidad de las actividades; las agrupaciones y la cantidad de procesos (así como los posibles niveles) serán diferentes.</a:t>
            </a:r>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20</a:t>
            </a:fld>
            <a:endParaRPr lang="es-ES" dirty="0"/>
          </a:p>
        </p:txBody>
      </p:sp>
    </p:spTree>
    <p:extLst>
      <p:ext uri="{BB962C8B-B14F-4D97-AF65-F5344CB8AC3E}">
        <p14:creationId xmlns:p14="http://schemas.microsoft.com/office/powerpoint/2010/main" val="18639700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b="1" dirty="0"/>
              <a:t>Aquí tenemos una 2da forma de agrupar los procesos</a:t>
            </a:r>
            <a:r>
              <a:rPr lang="es-ES_tradnl" dirty="0"/>
              <a:t>: Procesos de Planificación, procesos de Gestión de Recursos, procesos de realización del producto y procesos de medición y análisis:</a:t>
            </a:r>
          </a:p>
          <a:p>
            <a:endParaRPr lang="es-ES_tradnl" dirty="0"/>
          </a:p>
          <a:p>
            <a:pPr marL="171450" indent="-171450">
              <a:buFont typeface="Arial" panose="020B0604020202020204" pitchFamily="34" charset="0"/>
              <a:buChar char="•"/>
            </a:pPr>
            <a:r>
              <a:rPr lang="es-ES_tradnl" b="1" dirty="0"/>
              <a:t>Procesos de Planificación: </a:t>
            </a:r>
            <a:r>
              <a:rPr lang="es-ES_tradnl" b="0" dirty="0"/>
              <a:t>So</a:t>
            </a:r>
            <a:r>
              <a:rPr lang="es-ES_tradnl" dirty="0"/>
              <a:t>n aquellos procesos que están relacionados con las responsabilidades de la alta Dirección de la organización.</a:t>
            </a:r>
          </a:p>
          <a:p>
            <a:pPr marL="171450" indent="-171450">
              <a:buFont typeface="Arial" panose="020B0604020202020204" pitchFamily="34" charset="0"/>
              <a:buChar char="•"/>
            </a:pPr>
            <a:r>
              <a:rPr lang="es-ES_tradnl" b="1" dirty="0"/>
              <a:t>Procesos de Gestión de Recursos: </a:t>
            </a:r>
            <a:r>
              <a:rPr lang="es-ES_tradnl" dirty="0"/>
              <a:t>Son procesos que permiten determinar, proporcionar y mantener los recursos necesarios para la gestión de la empresa; es decir, recursos humanos, infraestructura, dinero, ambientes de trabajo, etc.</a:t>
            </a:r>
          </a:p>
          <a:p>
            <a:pPr marL="171450" indent="-171450">
              <a:buFont typeface="Arial" panose="020B0604020202020204" pitchFamily="34" charset="0"/>
              <a:buChar char="•"/>
            </a:pPr>
            <a:r>
              <a:rPr lang="es-ES_tradnl" b="1" dirty="0"/>
              <a:t>Procesos de realización de producto: </a:t>
            </a:r>
            <a:r>
              <a:rPr lang="es-ES_tradnl" dirty="0"/>
              <a:t>Son procesos que permiten llevar a cabo la producción y/o la prestación del servicio.</a:t>
            </a:r>
          </a:p>
          <a:p>
            <a:pPr marL="171450" indent="-171450">
              <a:buFont typeface="Arial" panose="020B0604020202020204" pitchFamily="34" charset="0"/>
              <a:buChar char="•"/>
            </a:pPr>
            <a:r>
              <a:rPr lang="es-ES_tradnl" b="1" dirty="0"/>
              <a:t>Procesos de medición, análisis y mejora: </a:t>
            </a:r>
            <a:r>
              <a:rPr lang="es-ES_tradnl" dirty="0"/>
              <a:t>Son procesos que permiten hacer el seguimiento de los procesos, medirlos, analizarlos y establecer acciones de mejora.</a:t>
            </a:r>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23</a:t>
            </a:fld>
            <a:endParaRPr lang="es-ES" dirty="0"/>
          </a:p>
        </p:txBody>
      </p:sp>
    </p:spTree>
    <p:extLst>
      <p:ext uri="{BB962C8B-B14F-4D97-AF65-F5344CB8AC3E}">
        <p14:creationId xmlns:p14="http://schemas.microsoft.com/office/powerpoint/2010/main" val="20455576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24</a:t>
            </a:fld>
            <a:endParaRPr lang="es-ES" dirty="0"/>
          </a:p>
        </p:txBody>
      </p:sp>
    </p:spTree>
    <p:extLst>
      <p:ext uri="{BB962C8B-B14F-4D97-AF65-F5344CB8AC3E}">
        <p14:creationId xmlns:p14="http://schemas.microsoft.com/office/powerpoint/2010/main" val="426018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a:t>
            </a:fld>
            <a:endParaRPr lang="es-ES" dirty="0"/>
          </a:p>
        </p:txBody>
      </p:sp>
    </p:spTree>
    <p:extLst>
      <p:ext uri="{BB962C8B-B14F-4D97-AF65-F5344CB8AC3E}">
        <p14:creationId xmlns:p14="http://schemas.microsoft.com/office/powerpoint/2010/main" val="19864327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NC: No Conformidades. Se refiere a las situaciones en las que un proceso o actividad no cumple con los requisitos establecidos.</a:t>
            </a:r>
          </a:p>
          <a:p>
            <a:r>
              <a:rPr lang="es-ES" dirty="0"/>
              <a:t>AC: Acciones Correctivas. Son las acciones tomadas para eliminar la causa de una no conformidad detectada o de otra situación indeseable.</a:t>
            </a:r>
          </a:p>
          <a:p>
            <a:r>
              <a:rPr lang="es-ES" dirty="0"/>
              <a:t>AP: Acciones Preventivas. Son acciones para eliminar la causa de una potencial no conformidad u otra situación potencialmente indeseable.</a:t>
            </a:r>
          </a:p>
          <a:p>
            <a:r>
              <a:rPr lang="es-ES" dirty="0"/>
              <a:t>Estos términos son muy importantes en la gestión de la calidad y se utilizan ampliamente en normas como la ISO 9001:20151.</a:t>
            </a:r>
          </a:p>
          <a:p>
            <a:endParaRPr lang="es-ES_tradnl" dirty="0"/>
          </a:p>
          <a:p>
            <a:r>
              <a:rPr lang="es-ES" dirty="0"/>
              <a:t>Los programas F.P.O. se refieren a la Formación Profesional Ocupacional y está destinada al colectivo que en ese momento se encuentra desempleado. El objetivo principal de estos programas es la reinserción laboral de la persona. Es decir, a través de estos programas, se busca proporcionar a las personas desempleadas las habilidades y conocimientos necesarios para que puedan reintegrarse al mercado laboral.</a:t>
            </a:r>
            <a:endParaRPr lang="es-ES_tradnl" dirty="0"/>
          </a:p>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25</a:t>
            </a:fld>
            <a:endParaRPr lang="es-ES" dirty="0"/>
          </a:p>
        </p:txBody>
      </p:sp>
    </p:spTree>
    <p:extLst>
      <p:ext uri="{BB962C8B-B14F-4D97-AF65-F5344CB8AC3E}">
        <p14:creationId xmlns:p14="http://schemas.microsoft.com/office/powerpoint/2010/main" val="15478965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 typeface="Arial" panose="020B0604020202020204" pitchFamily="34" charset="0"/>
              <a:buNone/>
            </a:pPr>
            <a:r>
              <a:rPr lang="es-ES" b="1" dirty="0"/>
              <a:t>En ese sentido, </a:t>
            </a:r>
            <a:r>
              <a:rPr lang="es-ES" dirty="0"/>
              <a:t>es importante alcanzar un adecuado punto de equilibrio entre la facilidad de interpretación del mapa de procesos y el contenido de la información.</a:t>
            </a:r>
          </a:p>
          <a:p>
            <a:pPr marL="0" indent="0">
              <a:buFont typeface="Arial" panose="020B0604020202020204" pitchFamily="34" charset="0"/>
              <a:buNone/>
            </a:pPr>
            <a:endParaRPr lang="es-ES" dirty="0"/>
          </a:p>
          <a:p>
            <a:pPr marL="171450" indent="-171450">
              <a:buFont typeface="Arial" panose="020B0604020202020204" pitchFamily="34" charset="0"/>
              <a:buChar char="•"/>
            </a:pPr>
            <a:r>
              <a:rPr lang="es-ES" dirty="0"/>
              <a:t>Por un lado, los mapas de procesos excesivamente detallados pueden contener mucha información, pero dificultar el entendimiento de la estructura de procesos; es decir, contener un exceso de información con poco valor y/o excesivo detalle, que dificulten la interpretación.</a:t>
            </a:r>
          </a:p>
          <a:p>
            <a:pPr marL="171450" indent="-171450">
              <a:buFont typeface="Arial" panose="020B0604020202020204" pitchFamily="34" charset="0"/>
              <a:buChar char="•"/>
            </a:pPr>
            <a:endParaRPr lang="es-ES" dirty="0"/>
          </a:p>
          <a:p>
            <a:pPr marL="171450" indent="-171450">
              <a:buFont typeface="Arial" panose="020B0604020202020204" pitchFamily="34" charset="0"/>
              <a:buChar char="•"/>
            </a:pPr>
            <a:r>
              <a:rPr lang="es-ES" dirty="0"/>
              <a:t>En el otro extremo, un escaso nivel de despliegue de los procesos nos podría conducir a la pérdida de información relevante para la gestión de la organización. Hay que tener en cuenta que cada proceso implicará el manejo de una serie de indicadores, por lo que es conveniente que se seleccionen los procesos más críticos.</a:t>
            </a:r>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26</a:t>
            </a:fld>
            <a:endParaRPr lang="es-ES" dirty="0"/>
          </a:p>
        </p:txBody>
      </p:sp>
    </p:spTree>
    <p:extLst>
      <p:ext uri="{BB962C8B-B14F-4D97-AF65-F5344CB8AC3E}">
        <p14:creationId xmlns:p14="http://schemas.microsoft.com/office/powerpoint/2010/main" val="9637855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27</a:t>
            </a:fld>
            <a:endParaRPr lang="es-ES" dirty="0"/>
          </a:p>
        </p:txBody>
      </p:sp>
    </p:spTree>
    <p:extLst>
      <p:ext uri="{BB962C8B-B14F-4D97-AF65-F5344CB8AC3E}">
        <p14:creationId xmlns:p14="http://schemas.microsoft.com/office/powerpoint/2010/main" val="26378404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30</a:t>
            </a:fld>
            <a:endParaRPr lang="es-ES" dirty="0"/>
          </a:p>
        </p:txBody>
      </p:sp>
    </p:spTree>
    <p:extLst>
      <p:ext uri="{BB962C8B-B14F-4D97-AF65-F5344CB8AC3E}">
        <p14:creationId xmlns:p14="http://schemas.microsoft.com/office/powerpoint/2010/main" val="19090144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71450" indent="-171450">
              <a:buFont typeface="Arial" panose="020B0604020202020204" pitchFamily="34" charset="0"/>
              <a:buChar char="•"/>
            </a:pPr>
            <a:r>
              <a:rPr lang="es-ES_tradnl" b="1" dirty="0"/>
              <a:t>En la gestión de procesos, </a:t>
            </a:r>
            <a:r>
              <a:rPr lang="es-ES_tradnl" dirty="0"/>
              <a:t>la gestión de las interacciones entre procesos es algo sustancial; y en un sistema de gestión enfocado al proceso, la identificación de las interacciones entre los procesos en un elemento clave.</a:t>
            </a:r>
          </a:p>
          <a:p>
            <a:pPr marL="171450" indent="-171450">
              <a:buFont typeface="Arial" panose="020B0604020202020204" pitchFamily="34" charset="0"/>
              <a:buChar char="•"/>
            </a:pPr>
            <a:endParaRPr lang="es-ES_tradnl" dirty="0"/>
          </a:p>
          <a:p>
            <a:pPr marL="171450" indent="-171450">
              <a:buFont typeface="Arial" panose="020B0604020202020204" pitchFamily="34" charset="0"/>
              <a:buChar char="•"/>
            </a:pPr>
            <a:r>
              <a:rPr lang="es-ES_tradnl" dirty="0"/>
              <a:t>Los procesos interactúan porque comparten productos y son evaluados de forma objetiva tanto por el proveedor (que brinda las entradas al proceso) como por el cliente (que recibe la salida del proceso).</a:t>
            </a:r>
          </a:p>
          <a:p>
            <a:pPr marL="171450" indent="-171450">
              <a:buFont typeface="Arial" panose="020B0604020202020204" pitchFamily="34" charset="0"/>
              <a:buChar char="•"/>
            </a:pPr>
            <a:endParaRPr lang="es-ES_tradnl" dirty="0"/>
          </a:p>
          <a:p>
            <a:pPr marL="171450" indent="-171450">
              <a:buFont typeface="Arial" panose="020B0604020202020204" pitchFamily="34" charset="0"/>
              <a:buChar char="•"/>
            </a:pPr>
            <a:r>
              <a:rPr lang="es-ES_tradnl" dirty="0"/>
              <a:t>Hay muchas formas de mostrar las interacciones de un proceso:</a:t>
            </a:r>
          </a:p>
          <a:p>
            <a:pPr marL="628650" lvl="1" indent="-171450">
              <a:buFont typeface="Wingdings" panose="05000000000000000000" pitchFamily="2" charset="2"/>
              <a:buChar char="Ø"/>
            </a:pPr>
            <a:r>
              <a:rPr lang="es-ES_tradnl" b="1" dirty="0"/>
              <a:t>Esquema de procesos: </a:t>
            </a:r>
            <a:r>
              <a:rPr lang="es-ES_tradnl" dirty="0"/>
              <a:t>Es útil para mostrar los procesos que integran un macroproceso. Se puede usar para responder a la pregunta ¿cuántos procesos hay en mi empresa?</a:t>
            </a:r>
          </a:p>
          <a:p>
            <a:pPr marL="628650" lvl="1" indent="-171450">
              <a:buFont typeface="Wingdings" panose="05000000000000000000" pitchFamily="2" charset="2"/>
              <a:buChar char="Ø"/>
            </a:pPr>
            <a:r>
              <a:rPr lang="es-ES_tradnl" b="1" dirty="0"/>
              <a:t>Escenario del proceso: </a:t>
            </a:r>
            <a:r>
              <a:rPr lang="es-ES_tradnl" dirty="0"/>
              <a:t>Ayuda a reflejar la interacción entre puestos de trabajo y procesos.</a:t>
            </a:r>
          </a:p>
          <a:p>
            <a:pPr marL="628650" lvl="1" indent="-171450">
              <a:buFont typeface="Wingdings" panose="05000000000000000000" pitchFamily="2" charset="2"/>
              <a:buChar char="Ø"/>
            </a:pPr>
            <a:r>
              <a:rPr lang="es-ES_tradnl" b="1" dirty="0"/>
              <a:t>Mapa de comunicaciones:  </a:t>
            </a:r>
            <a:r>
              <a:rPr lang="es-PE" sz="1200" dirty="0">
                <a:latin typeface="Calibri" charset="0"/>
                <a:cs typeface="Calibri" charset="0"/>
              </a:rPr>
              <a:t>P</a:t>
            </a:r>
            <a:r>
              <a:rPr lang="es-PE" sz="1200" dirty="0">
                <a:latin typeface="Calibri" charset="0"/>
                <a:ea typeface="Calibri" charset="0"/>
                <a:cs typeface="Calibri" charset="0"/>
              </a:rPr>
              <a:t>ermite resaltar las entradas de datos y salidas de información. Es decir la comunicación entre los diferentes roles y departamentos.</a:t>
            </a:r>
          </a:p>
          <a:p>
            <a:pPr marL="628650" lvl="1" indent="-171450">
              <a:buFont typeface="Wingdings" panose="05000000000000000000" pitchFamily="2" charset="2"/>
              <a:buChar char="Ø"/>
            </a:pPr>
            <a:r>
              <a:rPr lang="es-ES" sz="1200" b="1" dirty="0">
                <a:latin typeface="Calibri" charset="0"/>
                <a:cs typeface="Calibri" charset="0"/>
              </a:rPr>
              <a:t>M</a:t>
            </a:r>
            <a:r>
              <a:rPr lang="es-PE" sz="1200" b="1" dirty="0" err="1">
                <a:latin typeface="Calibri" charset="0"/>
                <a:cs typeface="Calibri" charset="0"/>
              </a:rPr>
              <a:t>atriz</a:t>
            </a:r>
            <a:r>
              <a:rPr lang="es-PE" sz="1200" b="1" dirty="0">
                <a:latin typeface="Calibri" charset="0"/>
                <a:cs typeface="Calibri" charset="0"/>
              </a:rPr>
              <a:t> de interacciones: </a:t>
            </a:r>
            <a:r>
              <a:rPr lang="es-PE" sz="1200" dirty="0">
                <a:latin typeface="Calibri" charset="0"/>
                <a:cs typeface="Calibri" charset="0"/>
              </a:rPr>
              <a:t>S</a:t>
            </a:r>
            <a:r>
              <a:rPr lang="es-PE" sz="1200" dirty="0">
                <a:latin typeface="Calibri" charset="0"/>
                <a:ea typeface="Calibri" charset="0"/>
                <a:cs typeface="Calibri" charset="0"/>
              </a:rPr>
              <a:t>imilar a la anterior pero pensada para recoger cualquier tipo de interacción, no sólo las de comunicación.</a:t>
            </a:r>
          </a:p>
          <a:p>
            <a:pPr marL="628650" lvl="1" indent="-171450">
              <a:buFont typeface="Wingdings" panose="05000000000000000000" pitchFamily="2" charset="2"/>
              <a:buChar char="Ø"/>
            </a:pPr>
            <a:r>
              <a:rPr lang="es-ES" sz="1200" b="1" dirty="0">
                <a:latin typeface="Calibri" charset="0"/>
                <a:cs typeface="Calibri" charset="0"/>
              </a:rPr>
              <a:t>F</a:t>
            </a:r>
            <a:r>
              <a:rPr lang="es-PE" sz="1200" b="1" dirty="0">
                <a:latin typeface="Calibri" charset="0"/>
                <a:cs typeface="Calibri" charset="0"/>
              </a:rPr>
              <a:t>lujo del proceso: </a:t>
            </a:r>
            <a:r>
              <a:rPr lang="es-PE" sz="1200" dirty="0">
                <a:latin typeface="Calibri" charset="0"/>
                <a:cs typeface="Calibri" charset="0"/>
              </a:rPr>
              <a:t>M</a:t>
            </a:r>
            <a:r>
              <a:rPr lang="es-PE" sz="1200" dirty="0">
                <a:latin typeface="Calibri" charset="0"/>
                <a:ea typeface="Calibri" charset="0"/>
                <a:cs typeface="Calibri" charset="0"/>
              </a:rPr>
              <a:t>uestra las interacciones entre las actividades que conforman un proceso.</a:t>
            </a:r>
            <a:endParaRPr lang="es-ES_tradnl" dirty="0"/>
          </a:p>
          <a:p>
            <a:pPr marL="628650" lvl="1" indent="-171450">
              <a:buFont typeface="Wingdings" panose="05000000000000000000" pitchFamily="2" charset="2"/>
              <a:buChar char="Ø"/>
            </a:pPr>
            <a:endParaRPr lang="es-ES_tradnl" dirty="0"/>
          </a:p>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31</a:t>
            </a:fld>
            <a:endParaRPr lang="es-ES" dirty="0"/>
          </a:p>
        </p:txBody>
      </p:sp>
    </p:spTree>
    <p:extLst>
      <p:ext uri="{BB962C8B-B14F-4D97-AF65-F5344CB8AC3E}">
        <p14:creationId xmlns:p14="http://schemas.microsoft.com/office/powerpoint/2010/main" val="10633037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32</a:t>
            </a:fld>
            <a:endParaRPr lang="es-ES" dirty="0"/>
          </a:p>
        </p:txBody>
      </p:sp>
    </p:spTree>
    <p:extLst>
      <p:ext uri="{BB962C8B-B14F-4D97-AF65-F5344CB8AC3E}">
        <p14:creationId xmlns:p14="http://schemas.microsoft.com/office/powerpoint/2010/main" val="21418600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dirty="0"/>
              <a:t>Este mapa de interacciones llamado escenario del proceso, es una </a:t>
            </a:r>
            <a:r>
              <a:rPr lang="es-ES" sz="1200" b="0" i="0" kern="1200" dirty="0">
                <a:solidFill>
                  <a:schemeClr val="tx1"/>
                </a:solidFill>
                <a:effectLst/>
                <a:latin typeface="+mn-lt"/>
                <a:ea typeface="+mn-ea"/>
                <a:cs typeface="+mn-cs"/>
              </a:rPr>
              <a:t>representación visual de las relaciones y comunicaciones entre diferentes roles y departamentos.</a:t>
            </a:r>
          </a:p>
          <a:p>
            <a:endParaRPr lang="es-ES" sz="1200" b="0" i="0" kern="1200" dirty="0">
              <a:solidFill>
                <a:schemeClr val="tx1"/>
              </a:solidFill>
              <a:effectLst/>
              <a:latin typeface="+mn-lt"/>
              <a:ea typeface="+mn-ea"/>
              <a:cs typeface="+mn-cs"/>
            </a:endParaRPr>
          </a:p>
          <a:p>
            <a:r>
              <a:rPr lang="es-ES" sz="1200" b="1" i="0" kern="1200" dirty="0">
                <a:solidFill>
                  <a:schemeClr val="tx1"/>
                </a:solidFill>
                <a:effectLst/>
                <a:latin typeface="+mn-lt"/>
                <a:ea typeface="+mn-ea"/>
                <a:cs typeface="+mn-cs"/>
              </a:rPr>
              <a:t>Ingeniero de Diseño</a:t>
            </a:r>
            <a:r>
              <a:rPr lang="es-ES" sz="1200" b="0" i="0" kern="1200" dirty="0">
                <a:solidFill>
                  <a:schemeClr val="tx1"/>
                </a:solidFill>
                <a:effectLst/>
                <a:latin typeface="+mn-lt"/>
                <a:ea typeface="+mn-ea"/>
                <a:cs typeface="+mn-cs"/>
              </a:rPr>
              <a:t>: Este es el nodo central del mapa, lo que indica que el Ingeniero de Diseño juega un papel crucial en este escenario de proceso. Este rol interactúa directamente con varios otros roles y departamentos.</a:t>
            </a:r>
          </a:p>
          <a:p>
            <a:endParaRPr lang="es-ES" sz="1200" b="0" i="0" kern="1200" dirty="0">
              <a:solidFill>
                <a:schemeClr val="tx1"/>
              </a:solidFill>
              <a:effectLst/>
              <a:latin typeface="+mn-lt"/>
              <a:ea typeface="+mn-ea"/>
              <a:cs typeface="+mn-cs"/>
            </a:endParaRPr>
          </a:p>
          <a:p>
            <a:r>
              <a:rPr lang="es-ES" sz="1200" b="1" i="0" kern="1200" dirty="0">
                <a:solidFill>
                  <a:schemeClr val="tx1"/>
                </a:solidFill>
                <a:effectLst/>
                <a:latin typeface="+mn-lt"/>
                <a:ea typeface="+mn-ea"/>
                <a:cs typeface="+mn-cs"/>
              </a:rPr>
              <a:t>Interacciones</a:t>
            </a:r>
            <a:r>
              <a:rPr lang="es-ES" sz="1200" b="0" i="0" kern="1200" dirty="0">
                <a:solidFill>
                  <a:schemeClr val="tx1"/>
                </a:solidFill>
                <a:effectLst/>
                <a:latin typeface="+mn-lt"/>
                <a:ea typeface="+mn-ea"/>
                <a:cs typeface="+mn-cs"/>
              </a:rPr>
              <a:t>: Las líneas naranjas representan las interacciones entre los diferentes roles y departamentos. Por ejemplo, el Ingeniero de Diseño interactúa con el Responsable del Producto, quien a su vez interactúa con el Responsable del  Proceso; también interactúa con el Equipo Comercial, el Responsable de Proyecto, el responsable de Calidad, entre otros.</a:t>
            </a:r>
          </a:p>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33</a:t>
            </a:fld>
            <a:endParaRPr lang="es-ES" dirty="0"/>
          </a:p>
        </p:txBody>
      </p:sp>
    </p:spTree>
    <p:extLst>
      <p:ext uri="{BB962C8B-B14F-4D97-AF65-F5344CB8AC3E}">
        <p14:creationId xmlns:p14="http://schemas.microsoft.com/office/powerpoint/2010/main" val="19288951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1" i="0" kern="1200" dirty="0">
                <a:solidFill>
                  <a:schemeClr val="tx1"/>
                </a:solidFill>
                <a:effectLst/>
                <a:latin typeface="+mn-lt"/>
                <a:ea typeface="+mn-ea"/>
                <a:cs typeface="+mn-cs"/>
              </a:rPr>
              <a:t>Grupos de Interacción</a:t>
            </a:r>
            <a:r>
              <a:rPr lang="es-ES" sz="1200" b="0" i="0" kern="1200" dirty="0">
                <a:solidFill>
                  <a:schemeClr val="tx1"/>
                </a:solidFill>
                <a:effectLst/>
                <a:latin typeface="+mn-lt"/>
                <a:ea typeface="+mn-ea"/>
                <a:cs typeface="+mn-cs"/>
              </a:rPr>
              <a:t>: Los roles y departamentos están agrupados en tres categorías principales, debido a que tienen funciones similares o porque trabajan juntos en aspectos específicos del proceso:</a:t>
            </a:r>
          </a:p>
          <a:p>
            <a:pPr marL="171450" lvl="0" indent="-171450">
              <a:buFont typeface="Arial" panose="020B0604020202020204" pitchFamily="34" charset="0"/>
              <a:buChar char="•"/>
            </a:pPr>
            <a:r>
              <a:rPr lang="es-ES" sz="1200" b="1" i="0" kern="1200" dirty="0">
                <a:solidFill>
                  <a:schemeClr val="tx1"/>
                </a:solidFill>
                <a:effectLst/>
                <a:latin typeface="+mn-lt"/>
                <a:ea typeface="+mn-ea"/>
                <a:cs typeface="+mn-cs"/>
              </a:rPr>
              <a:t>Tecnología y Mercado</a:t>
            </a:r>
            <a:r>
              <a:rPr lang="es-ES" sz="1200" b="0" i="0" kern="1200" dirty="0">
                <a:solidFill>
                  <a:schemeClr val="tx1"/>
                </a:solidFill>
                <a:effectLst/>
                <a:latin typeface="+mn-lt"/>
                <a:ea typeface="+mn-ea"/>
                <a:cs typeface="+mn-cs"/>
              </a:rPr>
              <a:t>: Incluye roles y áreas como Tecnología (Producto/Proceso), Expertos (proporcionan su experiencia en áreas específicas para apoyar el proceso de diseño), Competidores, Mercado, y Equipo Comercial.</a:t>
            </a:r>
          </a:p>
          <a:p>
            <a:pPr marL="171450" lvl="0" indent="-171450">
              <a:buFont typeface="Arial" panose="020B0604020202020204" pitchFamily="34" charset="0"/>
              <a:buChar char="•"/>
            </a:pPr>
            <a:r>
              <a:rPr lang="es-ES" sz="1200" b="1" i="0" kern="1200" dirty="0">
                <a:solidFill>
                  <a:schemeClr val="tx1"/>
                </a:solidFill>
                <a:effectLst/>
                <a:latin typeface="+mn-lt"/>
                <a:ea typeface="+mn-ea"/>
                <a:cs typeface="+mn-cs"/>
              </a:rPr>
              <a:t>Calidad y Gestión Económica: </a:t>
            </a:r>
            <a:r>
              <a:rPr lang="es-ES" sz="1200" b="0" i="0" kern="1200" dirty="0">
                <a:solidFill>
                  <a:schemeClr val="tx1"/>
                </a:solidFill>
                <a:effectLst/>
                <a:latin typeface="+mn-lt"/>
                <a:ea typeface="+mn-ea"/>
                <a:cs typeface="+mn-cs"/>
              </a:rPr>
              <a:t>Incluye roles y áreas como Responsable de Proceso, Responsable de Proyecto, Calidad, y Gestión Económica.</a:t>
            </a:r>
          </a:p>
          <a:p>
            <a:pPr marL="171450" lvl="0" indent="-171450">
              <a:buFont typeface="Arial" panose="020B0604020202020204" pitchFamily="34" charset="0"/>
              <a:buChar char="•"/>
            </a:pPr>
            <a:r>
              <a:rPr lang="es-ES" sz="1200" b="1" i="0" kern="1200" dirty="0">
                <a:solidFill>
                  <a:schemeClr val="tx1"/>
                </a:solidFill>
                <a:effectLst/>
                <a:latin typeface="+mn-lt"/>
                <a:ea typeface="+mn-ea"/>
                <a:cs typeface="+mn-cs"/>
              </a:rPr>
              <a:t>Producción y Planificación: </a:t>
            </a:r>
            <a:r>
              <a:rPr lang="es-ES" sz="1200" b="0" i="0" kern="1200" dirty="0">
                <a:solidFill>
                  <a:schemeClr val="tx1"/>
                </a:solidFill>
                <a:effectLst/>
                <a:latin typeface="+mn-lt"/>
                <a:ea typeface="+mn-ea"/>
                <a:cs typeface="+mn-cs"/>
              </a:rPr>
              <a:t>Incluye roles y áreas como laboratorio, Ingeniería de Taller (Fabricación o montaje de prototipos), Compras, Planificación y Producción.</a:t>
            </a:r>
          </a:p>
          <a:p>
            <a:pPr marL="171450" lvl="0" indent="-171450">
              <a:buFont typeface="Arial" panose="020B0604020202020204" pitchFamily="34" charset="0"/>
              <a:buChar char="•"/>
            </a:pPr>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Este mapa de interacción es una herramienta útil para entender cómo los diferentes roles y departamentos trabajan juntos en un escenario de proceso, y cómo la comunicación y la colaboración ocurren entre ellos. Cada uno de estos roles y departamentos tiene su propia función y responsabilidades, pero todos están interconectados para lograr los objetivos del proceso.</a:t>
            </a:r>
          </a:p>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34</a:t>
            </a:fld>
            <a:endParaRPr lang="es-ES" dirty="0"/>
          </a:p>
        </p:txBody>
      </p:sp>
    </p:spTree>
    <p:extLst>
      <p:ext uri="{BB962C8B-B14F-4D97-AF65-F5344CB8AC3E}">
        <p14:creationId xmlns:p14="http://schemas.microsoft.com/office/powerpoint/2010/main" val="18347269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1" i="0" kern="1200" dirty="0">
                <a:solidFill>
                  <a:schemeClr val="tx1"/>
                </a:solidFill>
                <a:effectLst/>
                <a:latin typeface="+mn-lt"/>
                <a:ea typeface="+mn-ea"/>
                <a:cs typeface="+mn-cs"/>
              </a:rPr>
              <a:t>La matriz de interacciones </a:t>
            </a:r>
            <a:r>
              <a:rPr lang="es-ES" sz="1200" b="0" i="0" kern="1200" dirty="0">
                <a:solidFill>
                  <a:schemeClr val="tx1"/>
                </a:solidFill>
                <a:effectLst/>
                <a:latin typeface="+mn-lt"/>
                <a:ea typeface="+mn-ea"/>
                <a:cs typeface="+mn-cs"/>
              </a:rPr>
              <a:t>es una herramienta utilizada en la gestión de procesos para identificar y documentar las relaciones entre diferentes procesos dentro de una organización.</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El formato que aparece en la imagen tiene cinco columnas:</a:t>
            </a:r>
          </a:p>
          <a:p>
            <a:pPr marL="171450" indent="-171450">
              <a:buFont typeface="Arial" panose="020B0604020202020204" pitchFamily="34" charset="0"/>
              <a:buChar char="•"/>
            </a:pPr>
            <a:endParaRPr lang="es-E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s-ES" sz="1200" b="1" i="0" kern="1200" dirty="0">
                <a:solidFill>
                  <a:schemeClr val="tx1"/>
                </a:solidFill>
                <a:effectLst/>
                <a:latin typeface="+mn-lt"/>
                <a:ea typeface="+mn-ea"/>
                <a:cs typeface="+mn-cs"/>
              </a:rPr>
              <a:t>DEL PROCESO…</a:t>
            </a:r>
            <a:r>
              <a:rPr lang="es-ES" sz="1200" b="0" i="0" kern="1200" dirty="0">
                <a:solidFill>
                  <a:schemeClr val="tx1"/>
                </a:solidFill>
                <a:effectLst/>
                <a:latin typeface="+mn-lt"/>
                <a:ea typeface="+mn-ea"/>
                <a:cs typeface="+mn-cs"/>
              </a:rPr>
              <a:t>: Este es el proceso que está proporcionando un producto o servicio.</a:t>
            </a:r>
          </a:p>
          <a:p>
            <a:pPr marL="171450" indent="-171450">
              <a:buFont typeface="Arial" panose="020B0604020202020204" pitchFamily="34" charset="0"/>
              <a:buChar char="•"/>
            </a:pPr>
            <a:r>
              <a:rPr lang="es-ES" sz="1200" b="1" i="0" kern="1200" dirty="0">
                <a:solidFill>
                  <a:schemeClr val="tx1"/>
                </a:solidFill>
                <a:effectLst/>
                <a:latin typeface="+mn-lt"/>
                <a:ea typeface="+mn-ea"/>
                <a:cs typeface="+mn-cs"/>
              </a:rPr>
              <a:t>RECIBE (PRODUCTOS)</a:t>
            </a:r>
            <a:r>
              <a:rPr lang="es-ES" sz="1200" b="0" i="0" kern="1200" dirty="0">
                <a:solidFill>
                  <a:schemeClr val="tx1"/>
                </a:solidFill>
                <a:effectLst/>
                <a:latin typeface="+mn-lt"/>
                <a:ea typeface="+mn-ea"/>
                <a:cs typeface="+mn-cs"/>
              </a:rPr>
              <a:t>: Estos son los productos o servicios que el proceso recibe.</a:t>
            </a:r>
          </a:p>
          <a:p>
            <a:pPr marL="171450" indent="-171450">
              <a:buFont typeface="Arial" panose="020B0604020202020204" pitchFamily="34" charset="0"/>
              <a:buChar char="•"/>
            </a:pPr>
            <a:r>
              <a:rPr lang="es-ES" sz="1200" b="1" i="0" kern="1200" dirty="0">
                <a:solidFill>
                  <a:schemeClr val="tx1"/>
                </a:solidFill>
                <a:effectLst/>
                <a:latin typeface="+mn-lt"/>
                <a:ea typeface="+mn-ea"/>
                <a:cs typeface="+mn-cs"/>
              </a:rPr>
              <a:t>PROCESO…</a:t>
            </a:r>
            <a:r>
              <a:rPr lang="es-ES" sz="1200" b="0" i="0" kern="1200" dirty="0">
                <a:solidFill>
                  <a:schemeClr val="tx1"/>
                </a:solidFill>
                <a:effectLst/>
                <a:latin typeface="+mn-lt"/>
                <a:ea typeface="+mn-ea"/>
                <a:cs typeface="+mn-cs"/>
              </a:rPr>
              <a:t>: Este es el proceso actual que se está realizando.</a:t>
            </a:r>
          </a:p>
          <a:p>
            <a:pPr marL="171450" indent="-171450">
              <a:buFont typeface="Arial" panose="020B0604020202020204" pitchFamily="34" charset="0"/>
              <a:buChar char="•"/>
            </a:pPr>
            <a:r>
              <a:rPr lang="es-ES" sz="1200" b="1" i="0" kern="1200" dirty="0">
                <a:solidFill>
                  <a:schemeClr val="tx1"/>
                </a:solidFill>
                <a:effectLst/>
                <a:latin typeface="+mn-lt"/>
                <a:ea typeface="+mn-ea"/>
                <a:cs typeface="+mn-cs"/>
              </a:rPr>
              <a:t>RECIBE (PRODUCTOS)</a:t>
            </a:r>
            <a:r>
              <a:rPr lang="es-ES" sz="1200" b="0" i="0" kern="1200" dirty="0">
                <a:solidFill>
                  <a:schemeClr val="tx1"/>
                </a:solidFill>
                <a:effectLst/>
                <a:latin typeface="+mn-lt"/>
                <a:ea typeface="+mn-ea"/>
                <a:cs typeface="+mn-cs"/>
              </a:rPr>
              <a:t>: Estos son los productos o servicios que el proceso produce.</a:t>
            </a:r>
          </a:p>
          <a:p>
            <a:pPr marL="171450" indent="-171450">
              <a:buFont typeface="Arial" panose="020B0604020202020204" pitchFamily="34" charset="0"/>
              <a:buChar char="•"/>
            </a:pPr>
            <a:r>
              <a:rPr lang="es-ES" sz="1200" b="1" i="0" kern="1200" dirty="0">
                <a:solidFill>
                  <a:schemeClr val="tx1"/>
                </a:solidFill>
                <a:effectLst/>
                <a:latin typeface="+mn-lt"/>
                <a:ea typeface="+mn-ea"/>
                <a:cs typeface="+mn-cs"/>
              </a:rPr>
              <a:t>AL PROCESO…</a:t>
            </a:r>
            <a:r>
              <a:rPr lang="es-ES" sz="1200" b="0" i="0" kern="1200" dirty="0">
                <a:solidFill>
                  <a:schemeClr val="tx1"/>
                </a:solidFill>
                <a:effectLst/>
                <a:latin typeface="+mn-lt"/>
                <a:ea typeface="+mn-ea"/>
                <a:cs typeface="+mn-cs"/>
              </a:rPr>
              <a:t>: Este es el proceso que recibe los productos o servicios del proceso actual.</a:t>
            </a:r>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35</a:t>
            </a:fld>
            <a:endParaRPr lang="es-ES" dirty="0"/>
          </a:p>
        </p:txBody>
      </p:sp>
    </p:spTree>
    <p:extLst>
      <p:ext uri="{BB962C8B-B14F-4D97-AF65-F5344CB8AC3E}">
        <p14:creationId xmlns:p14="http://schemas.microsoft.com/office/powerpoint/2010/main" val="36768806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kern="1200" dirty="0">
                <a:solidFill>
                  <a:schemeClr val="tx1"/>
                </a:solidFill>
                <a:effectLst/>
                <a:latin typeface="+mn-lt"/>
                <a:ea typeface="+mn-ea"/>
                <a:cs typeface="+mn-cs"/>
              </a:rPr>
              <a:t>Ahora, generemos un caso práctico para entender mejor cómo se elabora una matriz de interacciones usando este formato. Supongamos que estamos analizando los procesos dentro de una empresa de fabricación de automóviles:</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En este ejemplo, cada proceso recibe un producto, realiza una transformación y luego envía un nuevo producto al siguiente proceso. Esta matriz ayuda a visualizar cómo los productos fluyen entre los diferentes procesos y cómo están interconectados. </a:t>
            </a:r>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36</a:t>
            </a:fld>
            <a:endParaRPr lang="es-ES" dirty="0"/>
          </a:p>
        </p:txBody>
      </p:sp>
    </p:spTree>
    <p:extLst>
      <p:ext uri="{BB962C8B-B14F-4D97-AF65-F5344CB8AC3E}">
        <p14:creationId xmlns:p14="http://schemas.microsoft.com/office/powerpoint/2010/main" val="3798913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a:t>
            </a:fld>
            <a:endParaRPr lang="es-ES" dirty="0"/>
          </a:p>
        </p:txBody>
      </p:sp>
    </p:spTree>
    <p:extLst>
      <p:ext uri="{BB962C8B-B14F-4D97-AF65-F5344CB8AC3E}">
        <p14:creationId xmlns:p14="http://schemas.microsoft.com/office/powerpoint/2010/main" val="8357001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b="1" dirty="0">
                <a:latin typeface="Calibri" charset="0"/>
                <a:cs typeface="Calibri" charset="0"/>
              </a:rPr>
              <a:t>F</a:t>
            </a:r>
            <a:r>
              <a:rPr lang="es-PE" sz="1200" b="1" dirty="0">
                <a:latin typeface="Calibri" charset="0"/>
                <a:cs typeface="Calibri" charset="0"/>
              </a:rPr>
              <a:t>lujo del proceso: </a:t>
            </a:r>
            <a:r>
              <a:rPr lang="es-PE" sz="1200" dirty="0">
                <a:latin typeface="Calibri" charset="0"/>
                <a:cs typeface="Calibri" charset="0"/>
              </a:rPr>
              <a:t>M</a:t>
            </a:r>
            <a:r>
              <a:rPr lang="es-PE" sz="1200" dirty="0">
                <a:latin typeface="Calibri" charset="0"/>
                <a:ea typeface="Calibri" charset="0"/>
                <a:cs typeface="Calibri" charset="0"/>
              </a:rPr>
              <a:t>uestra las interacciones entre las actividades que conforman un proceso.</a:t>
            </a:r>
            <a:endParaRPr lang="es-ES_tradnl" dirty="0"/>
          </a:p>
          <a:p>
            <a:endParaRPr lang="es-PE"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37</a:t>
            </a:fld>
            <a:endParaRPr lang="es-ES" dirty="0"/>
          </a:p>
        </p:txBody>
      </p:sp>
    </p:spTree>
    <p:extLst>
      <p:ext uri="{BB962C8B-B14F-4D97-AF65-F5344CB8AC3E}">
        <p14:creationId xmlns:p14="http://schemas.microsoft.com/office/powerpoint/2010/main" val="390537685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39</a:t>
            </a:fld>
            <a:endParaRPr lang="es-ES" dirty="0"/>
          </a:p>
        </p:txBody>
      </p:sp>
    </p:spTree>
    <p:extLst>
      <p:ext uri="{BB962C8B-B14F-4D97-AF65-F5344CB8AC3E}">
        <p14:creationId xmlns:p14="http://schemas.microsoft.com/office/powerpoint/2010/main" val="17965716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40</a:t>
            </a:fld>
            <a:endParaRPr lang="es-ES" dirty="0"/>
          </a:p>
        </p:txBody>
      </p:sp>
    </p:spTree>
    <p:extLst>
      <p:ext uri="{BB962C8B-B14F-4D97-AF65-F5344CB8AC3E}">
        <p14:creationId xmlns:p14="http://schemas.microsoft.com/office/powerpoint/2010/main" val="13646084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41</a:t>
            </a:fld>
            <a:endParaRPr lang="es-ES" dirty="0"/>
          </a:p>
        </p:txBody>
      </p:sp>
    </p:spTree>
    <p:extLst>
      <p:ext uri="{BB962C8B-B14F-4D97-AF65-F5344CB8AC3E}">
        <p14:creationId xmlns:p14="http://schemas.microsoft.com/office/powerpoint/2010/main" val="34427249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6</a:t>
            </a:fld>
            <a:endParaRPr lang="es-ES" dirty="0"/>
          </a:p>
        </p:txBody>
      </p:sp>
    </p:spTree>
    <p:extLst>
      <p:ext uri="{BB962C8B-B14F-4D97-AF65-F5344CB8AC3E}">
        <p14:creationId xmlns:p14="http://schemas.microsoft.com/office/powerpoint/2010/main" val="17753608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71450" lvl="1" indent="-171450" algn="l" defTabSz="914400" rtl="0" eaLnBrk="1" latinLnBrk="0" hangingPunct="1">
              <a:buFont typeface="Arial" panose="020B0604020202020204" pitchFamily="34" charset="0"/>
              <a:buChar char="•"/>
            </a:pPr>
            <a:r>
              <a:rPr lang="es-ES_tradnl" sz="1200" kern="1200" dirty="0">
                <a:solidFill>
                  <a:schemeClr val="tx1"/>
                </a:solidFill>
                <a:latin typeface="+mn-lt"/>
                <a:ea typeface="+mn-ea"/>
                <a:cs typeface="+mn-cs"/>
              </a:rPr>
              <a:t>Son procesos vinculados a las responsabilidades de la dirección y son a largo plazo. Es decir, son procesos de planificación que están ligados a factores clave o estratégicos.</a:t>
            </a:r>
          </a:p>
          <a:p>
            <a:pPr marL="171450" indent="-171450">
              <a:buFont typeface="Arial" panose="020B0604020202020204" pitchFamily="34" charset="0"/>
              <a:buChar char="•"/>
            </a:pPr>
            <a:r>
              <a:rPr lang="es-ES_tradnl" dirty="0"/>
              <a:t>Los procesos estratégicos podrían exigir prioridades a los procesos operativos, con la finalidad de orientar los esfuerzos hacia el cumplimiento de objetivos estratégicos.</a:t>
            </a:r>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7</a:t>
            </a:fld>
            <a:endParaRPr lang="es-ES" dirty="0"/>
          </a:p>
        </p:txBody>
      </p:sp>
    </p:spTree>
    <p:extLst>
      <p:ext uri="{BB962C8B-B14F-4D97-AF65-F5344CB8AC3E}">
        <p14:creationId xmlns:p14="http://schemas.microsoft.com/office/powerpoint/2010/main" val="494213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_tradnl" dirty="0"/>
              <a:t>Son procesos vinculados directamente con la realización de los productos o servicios que comercia la organización.</a:t>
            </a:r>
          </a:p>
          <a:p>
            <a:endParaRPr lang="es-ES_tradnl" dirty="0"/>
          </a:p>
          <a:p>
            <a:pPr marL="171450" indent="-171450">
              <a:buFont typeface="Arial" panose="020B0604020202020204" pitchFamily="34" charset="0"/>
              <a:buChar char="•"/>
            </a:pPr>
            <a:r>
              <a:rPr lang="es-ES_tradnl" dirty="0"/>
              <a:t>Los procesos operativos, transforman los recursos para obtener el producto o servicio, en base a los requisitos del cliente y aportando valor agregado al cliente (es decir, buscan mejorar la experiencia del cliente y por lo tanto su satisfacción).</a:t>
            </a:r>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8</a:t>
            </a:fld>
            <a:endParaRPr lang="es-ES" dirty="0"/>
          </a:p>
        </p:txBody>
      </p:sp>
    </p:spTree>
    <p:extLst>
      <p:ext uri="{BB962C8B-B14F-4D97-AF65-F5344CB8AC3E}">
        <p14:creationId xmlns:p14="http://schemas.microsoft.com/office/powerpoint/2010/main" val="19543230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dirty="0"/>
              <a:t>Así como los procesos operativos tienen una secuencia y un producto final claros, los procesos de apoyo deben de verse de forma transversal en la medida que proporcionan recursos y soporte a los procesos clave de la empresa.</a:t>
            </a:r>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9</a:t>
            </a:fld>
            <a:endParaRPr lang="es-ES" dirty="0"/>
          </a:p>
        </p:txBody>
      </p:sp>
    </p:spTree>
    <p:extLst>
      <p:ext uri="{BB962C8B-B14F-4D97-AF65-F5344CB8AC3E}">
        <p14:creationId xmlns:p14="http://schemas.microsoft.com/office/powerpoint/2010/main" val="1337085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10</a:t>
            </a:fld>
            <a:endParaRPr lang="es-ES" dirty="0"/>
          </a:p>
        </p:txBody>
      </p:sp>
    </p:spTree>
    <p:extLst>
      <p:ext uri="{BB962C8B-B14F-4D97-AF65-F5344CB8AC3E}">
        <p14:creationId xmlns:p14="http://schemas.microsoft.com/office/powerpoint/2010/main" val="7361668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5"/>
          </p:nvPr>
        </p:nvSpPr>
        <p:spPr/>
        <p:txBody>
          <a:bodyPr/>
          <a:lstStyle/>
          <a:p>
            <a:fld id="{6B7E992D-280B-41DE-9EA7-7D9ADBA98B46}" type="slidenum">
              <a:rPr lang="es-ES" smtClean="0"/>
              <a:pPr/>
              <a:t>12</a:t>
            </a:fld>
            <a:endParaRPr lang="es-ES" dirty="0"/>
          </a:p>
        </p:txBody>
      </p:sp>
    </p:spTree>
    <p:extLst>
      <p:ext uri="{BB962C8B-B14F-4D97-AF65-F5344CB8AC3E}">
        <p14:creationId xmlns:p14="http://schemas.microsoft.com/office/powerpoint/2010/main" val="3584144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a de título">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E431DC42-303B-F545-9789-3724F9E97760}"/>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8" name="TextBox 7">
            <a:extLst>
              <a:ext uri="{FF2B5EF4-FFF2-40B4-BE49-F238E27FC236}">
                <a16:creationId xmlns:a16="http://schemas.microsoft.com/office/drawing/2014/main" id="{9372701D-0A84-0448-9BAF-91437343CCCB}"/>
              </a:ext>
            </a:extLst>
          </p:cNvPr>
          <p:cNvSpPr txBox="1"/>
          <p:nvPr userDrawn="1"/>
        </p:nvSpPr>
        <p:spPr>
          <a:xfrm>
            <a:off x="876300" y="5343295"/>
            <a:ext cx="3227165"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PROCESOS, SIMULACIÓN Y MEJORA CONTINUA</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SESIÓN 01</a:t>
            </a:r>
            <a:endParaRPr lang="en-US" sz="800" dirty="0">
              <a:solidFill>
                <a:schemeClr val="bg1">
                  <a:lumMod val="50000"/>
                </a:schemeClr>
              </a:solidFill>
              <a:latin typeface="Calibri"/>
              <a:cs typeface="Calibri"/>
            </a:endParaRPr>
          </a:p>
        </p:txBody>
      </p:sp>
      <p:pic>
        <p:nvPicPr>
          <p:cNvPr id="9" name="Imagen 8">
            <a:extLst>
              <a:ext uri="{FF2B5EF4-FFF2-40B4-BE49-F238E27FC236}">
                <a16:creationId xmlns:a16="http://schemas.microsoft.com/office/drawing/2014/main" id="{7E0D14F7-6E9D-9E40-BFFD-243BDDA808DD}"/>
              </a:ext>
            </a:extLst>
          </p:cNvPr>
          <p:cNvPicPr>
            <a:picLocks noChangeAspect="1"/>
          </p:cNvPicPr>
          <p:nvPr userDrawn="1"/>
        </p:nvPicPr>
        <p:blipFill>
          <a:blip r:embed="rId2"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ítulo y objetos">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E431DC42-303B-F545-9789-3724F9E97760}"/>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6" name="TextBox 7">
            <a:extLst>
              <a:ext uri="{FF2B5EF4-FFF2-40B4-BE49-F238E27FC236}">
                <a16:creationId xmlns:a16="http://schemas.microsoft.com/office/drawing/2014/main" id="{9372701D-0A84-0448-9BAF-91437343CCCB}"/>
              </a:ext>
            </a:extLst>
          </p:cNvPr>
          <p:cNvSpPr txBox="1"/>
          <p:nvPr userDrawn="1"/>
        </p:nvSpPr>
        <p:spPr>
          <a:xfrm>
            <a:off x="876300" y="5343295"/>
            <a:ext cx="3227165"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PROCESOS, SIMULACIÓN Y MEJORA CONTINUA</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SESIÓN 01</a:t>
            </a:r>
            <a:endParaRPr lang="en-US" sz="800" dirty="0">
              <a:solidFill>
                <a:schemeClr val="bg1">
                  <a:lumMod val="50000"/>
                </a:schemeClr>
              </a:solidFill>
              <a:latin typeface="Calibri"/>
              <a:cs typeface="Calibri"/>
            </a:endParaRPr>
          </a:p>
        </p:txBody>
      </p:sp>
      <p:pic>
        <p:nvPicPr>
          <p:cNvPr id="10" name="Imagen 9">
            <a:extLst>
              <a:ext uri="{FF2B5EF4-FFF2-40B4-BE49-F238E27FC236}">
                <a16:creationId xmlns:a16="http://schemas.microsoft.com/office/drawing/2014/main" id="{7E0D14F7-6E9D-9E40-BFFD-243BDDA808DD}"/>
              </a:ext>
            </a:extLst>
          </p:cNvPr>
          <p:cNvPicPr>
            <a:picLocks noChangeAspect="1"/>
          </p:cNvPicPr>
          <p:nvPr userDrawn="1"/>
        </p:nvPicPr>
        <p:blipFill>
          <a:blip r:embed="rId2"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4444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Subtema - 1 Imagen A">
    <p:spTree>
      <p:nvGrpSpPr>
        <p:cNvPr id="1" name=""/>
        <p:cNvGrpSpPr/>
        <p:nvPr/>
      </p:nvGrpSpPr>
      <p:grpSpPr>
        <a:xfrm>
          <a:off x="0" y="0"/>
          <a:ext cx="0" cy="0"/>
          <a:chOff x="0" y="0"/>
          <a:chExt cx="0" cy="0"/>
        </a:xfrm>
      </p:grpSpPr>
      <p:sp>
        <p:nvSpPr>
          <p:cNvPr id="18" name="Marcador de posición de imagen 17"/>
          <p:cNvSpPr>
            <a:spLocks noGrp="1"/>
          </p:cNvSpPr>
          <p:nvPr>
            <p:ph type="pic" sz="quarter" idx="11"/>
          </p:nvPr>
        </p:nvSpPr>
        <p:spPr>
          <a:xfrm>
            <a:off x="5045075" y="881063"/>
            <a:ext cx="3624263" cy="4308475"/>
          </a:xfrm>
          <a:prstGeom prst="rect">
            <a:avLst/>
          </a:prstGeom>
        </p:spPr>
        <p:txBody>
          <a:bodyPr vert="horz"/>
          <a:lstStyle/>
          <a:p>
            <a:endParaRPr lang="es-ES"/>
          </a:p>
        </p:txBody>
      </p:sp>
    </p:spTree>
    <p:extLst>
      <p:ext uri="{BB962C8B-B14F-4D97-AF65-F5344CB8AC3E}">
        <p14:creationId xmlns:p14="http://schemas.microsoft.com/office/powerpoint/2010/main" val="13226840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E431DC42-303B-F545-9789-3724F9E97760}"/>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6" name="TextBox 7">
            <a:extLst>
              <a:ext uri="{FF2B5EF4-FFF2-40B4-BE49-F238E27FC236}">
                <a16:creationId xmlns:a16="http://schemas.microsoft.com/office/drawing/2014/main" id="{9372701D-0A84-0448-9BAF-91437343CCCB}"/>
              </a:ext>
            </a:extLst>
          </p:cNvPr>
          <p:cNvSpPr txBox="1"/>
          <p:nvPr userDrawn="1"/>
        </p:nvSpPr>
        <p:spPr>
          <a:xfrm>
            <a:off x="876300" y="5343295"/>
            <a:ext cx="3227165"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PROCESOS, SIMULACIÓN Y MEJORA CONTINUA</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SESIÓN 04</a:t>
            </a:r>
            <a:endParaRPr lang="en-US" sz="800" dirty="0">
              <a:solidFill>
                <a:schemeClr val="bg1">
                  <a:lumMod val="50000"/>
                </a:schemeClr>
              </a:solidFill>
              <a:latin typeface="Calibri"/>
              <a:cs typeface="Calibri"/>
            </a:endParaRPr>
          </a:p>
        </p:txBody>
      </p:sp>
      <p:pic>
        <p:nvPicPr>
          <p:cNvPr id="7" name="Imagen 6">
            <a:extLst>
              <a:ext uri="{FF2B5EF4-FFF2-40B4-BE49-F238E27FC236}">
                <a16:creationId xmlns:a16="http://schemas.microsoft.com/office/drawing/2014/main" id="{7E0D14F7-6E9D-9E40-BFFD-243BDDA808DD}"/>
              </a:ext>
            </a:extLst>
          </p:cNvPr>
          <p:cNvPicPr>
            <a:picLocks noChangeAspect="1"/>
          </p:cNvPicPr>
          <p:nvPr userDrawn="1"/>
        </p:nvPicPr>
        <p:blipFill>
          <a:blip r:embed="rId6"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cSld>
  <p:clrMap bg1="lt1" tx1="dk1" bg2="lt2" tx2="dk2" accent1="accent1" accent2="accent2" accent3="accent3" accent4="accent4" accent5="accent5" accent6="accent6" hlink="hlink" folHlink="folHlink"/>
  <p:sldLayoutIdLst>
    <p:sldLayoutId id="2147483683" r:id="rId1"/>
    <p:sldLayoutId id="2147483673" r:id="rId2"/>
    <p:sldLayoutId id="2147483684" r:id="rId3"/>
    <p:sldLayoutId id="2147483685" r:id="rId4"/>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lang="es-ES" sz="3200" b="0" smtClean="0">
          <a:solidFill>
            <a:schemeClr val="tx1"/>
          </a:solidFill>
          <a:latin typeface="+mn-lt"/>
          <a:ea typeface="+mn-ea"/>
          <a:cs typeface="+mn-cs"/>
        </a:defRPr>
      </a:lvl1pPr>
      <a:lvl2pPr marL="742950" indent="-285750" algn="l" rtl="0" eaLnBrk="0" fontAlgn="base" hangingPunct="0">
        <a:spcBef>
          <a:spcPct val="20000"/>
        </a:spcBef>
        <a:spcAft>
          <a:spcPct val="0"/>
        </a:spcAft>
        <a:buChar char="–"/>
        <a:defRPr lang="es-ES" sz="2800" smtClean="0">
          <a:solidFill>
            <a:schemeClr val="tx1"/>
          </a:solidFill>
          <a:latin typeface="+mn-lt"/>
        </a:defRPr>
      </a:lvl2pPr>
      <a:lvl3pPr marL="1143000" indent="-228600" algn="l" rtl="0" eaLnBrk="0" fontAlgn="base" hangingPunct="0">
        <a:spcBef>
          <a:spcPct val="20000"/>
        </a:spcBef>
        <a:spcAft>
          <a:spcPct val="0"/>
        </a:spcAft>
        <a:buChar char="•"/>
        <a:defRPr lang="es-ES" sz="2400" smtClean="0">
          <a:solidFill>
            <a:schemeClr val="tx1"/>
          </a:solidFill>
          <a:latin typeface="+mn-lt"/>
        </a:defRPr>
      </a:lvl3pPr>
      <a:lvl4pPr marL="1600200" indent="-228600" algn="l" rtl="0" eaLnBrk="0" fontAlgn="base" hangingPunct="0">
        <a:spcBef>
          <a:spcPct val="20000"/>
        </a:spcBef>
        <a:spcAft>
          <a:spcPct val="0"/>
        </a:spcAft>
        <a:buChar char="–"/>
        <a:defRPr lang="es-ES" sz="2000" smtClean="0">
          <a:solidFill>
            <a:schemeClr val="tx1"/>
          </a:solidFill>
          <a:latin typeface="+mn-lt"/>
        </a:defRPr>
      </a:lvl4pPr>
      <a:lvl5pPr marL="2057400" indent="-228600" algn="l" rtl="0" eaLnBrk="0" fontAlgn="base" hangingPunct="0">
        <a:spcBef>
          <a:spcPct val="20000"/>
        </a:spcBef>
        <a:spcAft>
          <a:spcPct val="0"/>
        </a:spcAft>
        <a:buChar char="»"/>
        <a:defRPr lang="es-ES" sz="2000" smtClean="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6.emf"/><Relationship Id="rId5" Type="http://schemas.openxmlformats.org/officeDocument/2006/relationships/image" Target="../media/image5.emf"/><Relationship Id="rId10" Type="http://schemas.openxmlformats.org/officeDocument/2006/relationships/image" Target="../media/image10.png"/><Relationship Id="rId4" Type="http://schemas.openxmlformats.org/officeDocument/2006/relationships/image" Target="../media/image4.emf"/><Relationship Id="rId9" Type="http://schemas.openxmlformats.org/officeDocument/2006/relationships/image" Target="../media/image9.emf"/></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1.jpg"/><Relationship Id="rId5" Type="http://schemas.openxmlformats.org/officeDocument/2006/relationships/image" Target="../media/image19.emf"/><Relationship Id="rId4" Type="http://schemas.openxmlformats.org/officeDocument/2006/relationships/image" Target="../media/image18.emf"/></Relationships>
</file>

<file path=ppt/slides/_rels/slide1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7.emf"/></Relationships>
</file>

<file path=ppt/slides/_rels/slide1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1.jpg"/></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1.jpg"/></Relationships>
</file>

<file path=ppt/slides/_rels/slide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3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emf"/><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20.jpg"/><Relationship Id="rId5" Type="http://schemas.openxmlformats.org/officeDocument/2006/relationships/image" Target="../media/image19.emf"/><Relationship Id="rId4" Type="http://schemas.openxmlformats.org/officeDocument/2006/relationships/image" Target="../media/image18.emf"/></Relationships>
</file>

<file path=ppt/slides/_rels/slide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0.jpg"/></Relationships>
</file>

<file path=ppt/slides/_rels/slide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8.emf"/></Relationships>
</file>

<file path=ppt/slides/_rels/slide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ángulo 40"/>
          <p:cNvSpPr/>
          <p:nvPr/>
        </p:nvSpPr>
        <p:spPr>
          <a:xfrm>
            <a:off x="182879" y="5120640"/>
            <a:ext cx="4304965" cy="4620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p:nvSpPr>
        <p:spPr>
          <a:xfrm>
            <a:off x="3743325" y="2200"/>
            <a:ext cx="5400675" cy="5715000"/>
          </a:xfrm>
          <a:prstGeom prst="rect">
            <a:avLst/>
          </a:prstGeom>
          <a:solidFill>
            <a:srgbClr val="ACD1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9" name="Imagen 18"/>
          <p:cNvPicPr>
            <a:picLocks noChangeAspect="1"/>
          </p:cNvPicPr>
          <p:nvPr/>
        </p:nvPicPr>
        <p:blipFill>
          <a:blip r:embed="rId3"/>
          <a:stretch>
            <a:fillRect/>
          </a:stretch>
        </p:blipFill>
        <p:spPr>
          <a:xfrm>
            <a:off x="503238" y="1885863"/>
            <a:ext cx="174625" cy="174625"/>
          </a:xfrm>
          <a:prstGeom prst="rect">
            <a:avLst/>
          </a:prstGeom>
        </p:spPr>
      </p:pic>
      <p:sp>
        <p:nvSpPr>
          <p:cNvPr id="23" name="CuadroTexto 22">
            <a:extLst>
              <a:ext uri="{FF2B5EF4-FFF2-40B4-BE49-F238E27FC236}">
                <a16:creationId xmlns:a16="http://schemas.microsoft.com/office/drawing/2014/main" id="{00376003-8003-B944-8B01-9A232A7A385C}"/>
              </a:ext>
            </a:extLst>
          </p:cNvPr>
          <p:cNvSpPr txBox="1"/>
          <p:nvPr/>
        </p:nvSpPr>
        <p:spPr>
          <a:xfrm>
            <a:off x="503238" y="808689"/>
            <a:ext cx="3104743" cy="138499"/>
          </a:xfrm>
          <a:prstGeom prst="rect">
            <a:avLst/>
          </a:prstGeom>
          <a:noFill/>
        </p:spPr>
        <p:txBody>
          <a:bodyPr wrap="square" lIns="0" tIns="0" rIns="0" bIns="0" rtlCol="0">
            <a:spAutoFit/>
          </a:bodyPr>
          <a:lstStyle/>
          <a:p>
            <a:r>
              <a:rPr lang="es-ES_tradnl" sz="900" b="1" dirty="0">
                <a:solidFill>
                  <a:srgbClr val="6C6D6C"/>
                </a:solidFill>
                <a:latin typeface="Calibri" charset="0"/>
                <a:cs typeface="Calibri" charset="0"/>
              </a:rPr>
              <a:t>GESTIÓN DE PROCESOS, SIMULACIÓN Y MEJORA CONTINUA</a:t>
            </a:r>
          </a:p>
        </p:txBody>
      </p:sp>
      <p:pic>
        <p:nvPicPr>
          <p:cNvPr id="26" name="Imagen 25"/>
          <p:cNvPicPr>
            <a:picLocks noChangeAspect="1"/>
          </p:cNvPicPr>
          <p:nvPr/>
        </p:nvPicPr>
        <p:blipFill>
          <a:blip r:embed="rId4">
            <a:alphaModFix amt="35000"/>
          </a:blip>
          <a:stretch>
            <a:fillRect/>
          </a:stretch>
        </p:blipFill>
        <p:spPr>
          <a:xfrm flipH="1">
            <a:off x="7912730" y="3083101"/>
            <a:ext cx="330754" cy="210584"/>
          </a:xfrm>
          <a:prstGeom prst="rect">
            <a:avLst/>
          </a:prstGeom>
        </p:spPr>
      </p:pic>
      <p:pic>
        <p:nvPicPr>
          <p:cNvPr id="30" name="Imagen 29"/>
          <p:cNvPicPr>
            <a:picLocks noChangeAspect="1"/>
          </p:cNvPicPr>
          <p:nvPr/>
        </p:nvPicPr>
        <p:blipFill>
          <a:blip r:embed="rId5">
            <a:alphaModFix amt="35000"/>
          </a:blip>
          <a:stretch>
            <a:fillRect/>
          </a:stretch>
        </p:blipFill>
        <p:spPr>
          <a:xfrm>
            <a:off x="7509203" y="1095185"/>
            <a:ext cx="114521" cy="114521"/>
          </a:xfrm>
          <a:prstGeom prst="rect">
            <a:avLst/>
          </a:prstGeom>
        </p:spPr>
      </p:pic>
      <p:pic>
        <p:nvPicPr>
          <p:cNvPr id="37" name="Imagen 36"/>
          <p:cNvPicPr>
            <a:picLocks noChangeAspect="1"/>
          </p:cNvPicPr>
          <p:nvPr/>
        </p:nvPicPr>
        <p:blipFill>
          <a:blip r:embed="rId4">
            <a:alphaModFix amt="35000"/>
          </a:blip>
          <a:stretch>
            <a:fillRect/>
          </a:stretch>
        </p:blipFill>
        <p:spPr>
          <a:xfrm>
            <a:off x="4487845" y="2266121"/>
            <a:ext cx="317533" cy="196092"/>
          </a:xfrm>
          <a:prstGeom prst="rect">
            <a:avLst/>
          </a:prstGeom>
        </p:spPr>
      </p:pic>
      <p:pic>
        <p:nvPicPr>
          <p:cNvPr id="39" name="Imagen 38"/>
          <p:cNvPicPr>
            <a:picLocks noChangeAspect="1"/>
          </p:cNvPicPr>
          <p:nvPr/>
        </p:nvPicPr>
        <p:blipFill>
          <a:blip r:embed="rId4">
            <a:alphaModFix amt="35000"/>
          </a:blip>
          <a:stretch>
            <a:fillRect/>
          </a:stretch>
        </p:blipFill>
        <p:spPr>
          <a:xfrm flipH="1">
            <a:off x="8111944" y="1223486"/>
            <a:ext cx="263080" cy="167497"/>
          </a:xfrm>
          <a:prstGeom prst="rect">
            <a:avLst/>
          </a:prstGeom>
        </p:spPr>
      </p:pic>
      <p:pic>
        <p:nvPicPr>
          <p:cNvPr id="40" name="Imagen 39"/>
          <p:cNvPicPr>
            <a:picLocks noChangeAspect="1"/>
          </p:cNvPicPr>
          <p:nvPr/>
        </p:nvPicPr>
        <p:blipFill>
          <a:blip r:embed="rId5">
            <a:alphaModFix amt="35000"/>
          </a:blip>
          <a:stretch>
            <a:fillRect/>
          </a:stretch>
        </p:blipFill>
        <p:spPr>
          <a:xfrm>
            <a:off x="5576266" y="2378873"/>
            <a:ext cx="114521" cy="114521"/>
          </a:xfrm>
          <a:prstGeom prst="rect">
            <a:avLst/>
          </a:prstGeom>
        </p:spPr>
      </p:pic>
      <p:pic>
        <p:nvPicPr>
          <p:cNvPr id="48" name="Imagen 47"/>
          <p:cNvPicPr>
            <a:picLocks noChangeAspect="1"/>
          </p:cNvPicPr>
          <p:nvPr/>
        </p:nvPicPr>
        <p:blipFill>
          <a:blip r:embed="rId4">
            <a:alphaModFix amt="35000"/>
          </a:blip>
          <a:stretch>
            <a:fillRect/>
          </a:stretch>
        </p:blipFill>
        <p:spPr>
          <a:xfrm flipH="1">
            <a:off x="5887997" y="1698053"/>
            <a:ext cx="272736" cy="173645"/>
          </a:xfrm>
          <a:prstGeom prst="rect">
            <a:avLst/>
          </a:prstGeom>
        </p:spPr>
      </p:pic>
      <p:pic>
        <p:nvPicPr>
          <p:cNvPr id="50" name="Imagen 49"/>
          <p:cNvPicPr>
            <a:picLocks noChangeAspect="1"/>
          </p:cNvPicPr>
          <p:nvPr/>
        </p:nvPicPr>
        <p:blipFill>
          <a:blip r:embed="rId5">
            <a:alphaModFix amt="35000"/>
          </a:blip>
          <a:stretch>
            <a:fillRect/>
          </a:stretch>
        </p:blipFill>
        <p:spPr>
          <a:xfrm>
            <a:off x="8505456" y="2569985"/>
            <a:ext cx="76092" cy="76092"/>
          </a:xfrm>
          <a:prstGeom prst="rect">
            <a:avLst/>
          </a:prstGeom>
        </p:spPr>
      </p:pic>
      <p:pic>
        <p:nvPicPr>
          <p:cNvPr id="8" name="Imagen 7"/>
          <p:cNvPicPr>
            <a:picLocks noChangeAspect="1"/>
          </p:cNvPicPr>
          <p:nvPr/>
        </p:nvPicPr>
        <p:blipFill>
          <a:blip r:embed="rId6">
            <a:alphaModFix amt="35000"/>
          </a:blip>
          <a:stretch>
            <a:fillRect/>
          </a:stretch>
        </p:blipFill>
        <p:spPr>
          <a:xfrm>
            <a:off x="6200774" y="560161"/>
            <a:ext cx="635554" cy="635554"/>
          </a:xfrm>
          <a:prstGeom prst="rect">
            <a:avLst/>
          </a:prstGeom>
        </p:spPr>
      </p:pic>
      <p:pic>
        <p:nvPicPr>
          <p:cNvPr id="10" name="Imagen 9"/>
          <p:cNvPicPr>
            <a:picLocks noChangeAspect="1"/>
          </p:cNvPicPr>
          <p:nvPr/>
        </p:nvPicPr>
        <p:blipFill>
          <a:blip r:embed="rId7">
            <a:alphaModFix amt="41000"/>
          </a:blip>
          <a:stretch>
            <a:fillRect/>
          </a:stretch>
        </p:blipFill>
        <p:spPr>
          <a:xfrm>
            <a:off x="7641486" y="1778879"/>
            <a:ext cx="660479" cy="735049"/>
          </a:xfrm>
          <a:prstGeom prst="rect">
            <a:avLst/>
          </a:prstGeom>
        </p:spPr>
      </p:pic>
      <p:pic>
        <p:nvPicPr>
          <p:cNvPr id="11" name="Imagen 10"/>
          <p:cNvPicPr>
            <a:picLocks noChangeAspect="1"/>
          </p:cNvPicPr>
          <p:nvPr/>
        </p:nvPicPr>
        <p:blipFill>
          <a:blip r:embed="rId8">
            <a:alphaModFix amt="41000"/>
          </a:blip>
          <a:stretch>
            <a:fillRect/>
          </a:stretch>
        </p:blipFill>
        <p:spPr>
          <a:xfrm>
            <a:off x="5061550" y="1439333"/>
            <a:ext cx="400659" cy="560923"/>
          </a:xfrm>
          <a:prstGeom prst="rect">
            <a:avLst/>
          </a:prstGeom>
        </p:spPr>
      </p:pic>
      <p:pic>
        <p:nvPicPr>
          <p:cNvPr id="12" name="Imagen 11"/>
          <p:cNvPicPr>
            <a:picLocks noChangeAspect="1"/>
          </p:cNvPicPr>
          <p:nvPr/>
        </p:nvPicPr>
        <p:blipFill>
          <a:blip r:embed="rId9">
            <a:alphaModFix amt="41000"/>
          </a:blip>
          <a:stretch>
            <a:fillRect/>
          </a:stretch>
        </p:blipFill>
        <p:spPr>
          <a:xfrm>
            <a:off x="4790427" y="2946166"/>
            <a:ext cx="541333" cy="451111"/>
          </a:xfrm>
          <a:prstGeom prst="rect">
            <a:avLst/>
          </a:prstGeom>
        </p:spPr>
      </p:pic>
      <p:sp>
        <p:nvSpPr>
          <p:cNvPr id="25" name="Rectángulo 24"/>
          <p:cNvSpPr/>
          <p:nvPr/>
        </p:nvSpPr>
        <p:spPr>
          <a:xfrm>
            <a:off x="503239" y="2177570"/>
            <a:ext cx="3056852" cy="775597"/>
          </a:xfrm>
          <a:prstGeom prst="rect">
            <a:avLst/>
          </a:prstGeom>
        </p:spPr>
        <p:txBody>
          <a:bodyPr wrap="square" lIns="0" tIns="0" rIns="0" bIns="0">
            <a:spAutoFit/>
          </a:bodyPr>
          <a:lstStyle/>
          <a:p>
            <a:pPr>
              <a:lnSpc>
                <a:spcPct val="90000"/>
              </a:lnSpc>
            </a:pPr>
            <a:r>
              <a:rPr lang="es-ES" sz="2800" dirty="0">
                <a:latin typeface="Graphik Medium" panose="020B0503030202060203" pitchFamily="34" charset="77"/>
                <a:ea typeface="Graphik Regular" charset="0"/>
                <a:cs typeface="Graphik Regular" charset="0"/>
              </a:rPr>
              <a:t>MAPA DE </a:t>
            </a:r>
            <a:br>
              <a:rPr lang="es-ES" sz="2800" b="1" dirty="0">
                <a:latin typeface="Graphik Bold" charset="0"/>
                <a:ea typeface="Graphik Bold" charset="0"/>
                <a:cs typeface="Graphik Bold" charset="0"/>
              </a:rPr>
            </a:br>
            <a:r>
              <a:rPr lang="es-ES" sz="2800" b="1" dirty="0">
                <a:latin typeface="Graphik Bold" charset="0"/>
                <a:ea typeface="Graphik Bold" charset="0"/>
                <a:cs typeface="Graphik Bold" charset="0"/>
              </a:rPr>
              <a:t>PROCESOS</a:t>
            </a:r>
          </a:p>
        </p:txBody>
      </p:sp>
      <p:sp>
        <p:nvSpPr>
          <p:cNvPr id="27" name="Rectángulo 26"/>
          <p:cNvSpPr/>
          <p:nvPr/>
        </p:nvSpPr>
        <p:spPr>
          <a:xfrm>
            <a:off x="503237" y="3219842"/>
            <a:ext cx="2298957" cy="1107996"/>
          </a:xfrm>
          <a:prstGeom prst="rect">
            <a:avLst/>
          </a:prstGeom>
        </p:spPr>
        <p:txBody>
          <a:bodyPr wrap="square" lIns="0" tIns="0" rIns="0" bIns="0">
            <a:spAutoFit/>
          </a:bodyPr>
          <a:lstStyle/>
          <a:p>
            <a:pPr marL="177800" indent="-177800">
              <a:lnSpc>
                <a:spcPct val="120000"/>
              </a:lnSpc>
              <a:buClr>
                <a:srgbClr val="ACD144"/>
              </a:buClr>
              <a:buSzPct val="100000"/>
              <a:buFont typeface="Arial"/>
              <a:buChar char="•"/>
            </a:pPr>
            <a:r>
              <a:rPr lang="es-ES" sz="1200" dirty="0">
                <a:latin typeface="Graphik Medium" charset="0"/>
                <a:ea typeface="Graphik Medium" charset="0"/>
                <a:cs typeface="Graphik Medium" charset="0"/>
              </a:rPr>
              <a:t>Mapa de Procesos</a:t>
            </a:r>
          </a:p>
          <a:p>
            <a:pPr marL="177800" indent="-177800">
              <a:lnSpc>
                <a:spcPct val="120000"/>
              </a:lnSpc>
              <a:buClr>
                <a:srgbClr val="ACD144"/>
              </a:buClr>
              <a:buSzPct val="100000"/>
              <a:buFont typeface="Arial"/>
              <a:buChar char="•"/>
            </a:pPr>
            <a:r>
              <a:rPr lang="es-ES" sz="1200" dirty="0">
                <a:latin typeface="Graphik Medium" charset="0"/>
                <a:ea typeface="Graphik Medium" charset="0"/>
                <a:cs typeface="Graphik Medium" charset="0"/>
              </a:rPr>
              <a:t>Pasos para diseñar el mapa de procesos </a:t>
            </a:r>
          </a:p>
          <a:p>
            <a:pPr marL="177800" indent="-177800">
              <a:lnSpc>
                <a:spcPct val="120000"/>
              </a:lnSpc>
              <a:buClr>
                <a:srgbClr val="ACD144"/>
              </a:buClr>
              <a:buSzPct val="100000"/>
              <a:buFont typeface="Arial"/>
              <a:buChar char="•"/>
            </a:pPr>
            <a:r>
              <a:rPr lang="es-ES" sz="1200" dirty="0">
                <a:latin typeface="Graphik Medium" charset="0"/>
                <a:ea typeface="Graphik Medium" charset="0"/>
                <a:cs typeface="Graphik Medium" charset="0"/>
              </a:rPr>
              <a:t>Ejemplos</a:t>
            </a:r>
          </a:p>
          <a:p>
            <a:pPr marL="177800" indent="-177800">
              <a:lnSpc>
                <a:spcPct val="120000"/>
              </a:lnSpc>
              <a:buClr>
                <a:srgbClr val="ACD144"/>
              </a:buClr>
              <a:buSzPct val="100000"/>
              <a:buFont typeface="Arial"/>
              <a:buChar char="•"/>
            </a:pPr>
            <a:r>
              <a:rPr lang="es-ES" sz="1200" dirty="0">
                <a:latin typeface="Graphik Medium" charset="0"/>
                <a:ea typeface="Graphik Medium" charset="0"/>
                <a:cs typeface="Graphik Medium" charset="0"/>
              </a:rPr>
              <a:t>Mapa de interacciones </a:t>
            </a:r>
          </a:p>
        </p:txBody>
      </p:sp>
      <p:sp>
        <p:nvSpPr>
          <p:cNvPr id="28" name="CuadroTexto 27">
            <a:extLst>
              <a:ext uri="{FF2B5EF4-FFF2-40B4-BE49-F238E27FC236}">
                <a16:creationId xmlns:a16="http://schemas.microsoft.com/office/drawing/2014/main" id="{93FC3217-3DCC-0941-BA6B-6CEEC9F1D080}"/>
              </a:ext>
            </a:extLst>
          </p:cNvPr>
          <p:cNvSpPr txBox="1"/>
          <p:nvPr/>
        </p:nvSpPr>
        <p:spPr>
          <a:xfrm>
            <a:off x="743902" y="1819386"/>
            <a:ext cx="1457648" cy="307777"/>
          </a:xfrm>
          <a:prstGeom prst="rect">
            <a:avLst/>
          </a:prstGeom>
          <a:noFill/>
        </p:spPr>
        <p:txBody>
          <a:bodyPr wrap="square" lIns="0" tIns="0" rIns="0" bIns="0" rtlCol="0">
            <a:spAutoFit/>
          </a:bodyPr>
          <a:lstStyle/>
          <a:p>
            <a:r>
              <a:rPr lang="es-ES_tradnl" sz="2000" b="1" dirty="0">
                <a:solidFill>
                  <a:srgbClr val="ACD144"/>
                </a:solidFill>
                <a:latin typeface="Calibri" charset="0"/>
                <a:ea typeface="Calibri" charset="0"/>
                <a:cs typeface="Calibri" charset="0"/>
              </a:rPr>
              <a:t>SESIÓN 04</a:t>
            </a:r>
          </a:p>
        </p:txBody>
      </p:sp>
      <p:pic>
        <p:nvPicPr>
          <p:cNvPr id="2" name="Imagen 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855457" y="809726"/>
            <a:ext cx="4820231" cy="4820231"/>
          </a:xfrm>
          <a:prstGeom prst="rect">
            <a:avLst/>
          </a:prstGeom>
        </p:spPr>
      </p:pic>
    </p:spTree>
    <p:extLst>
      <p:ext uri="{BB962C8B-B14F-4D97-AF65-F5344CB8AC3E}">
        <p14:creationId xmlns:p14="http://schemas.microsoft.com/office/powerpoint/2010/main" val="909209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4577489"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PASOS PARA DISEÑAR </a:t>
            </a:r>
            <a:br>
              <a:rPr lang="es-PE" sz="2800" dirty="0">
                <a:solidFill>
                  <a:schemeClr val="bg1"/>
                </a:solidFill>
                <a:latin typeface="Graphik Medium" charset="0"/>
                <a:ea typeface="Graphik Medium" charset="0"/>
                <a:cs typeface="Graphik Medium" charset="0"/>
              </a:rPr>
            </a:br>
            <a:r>
              <a:rPr lang="es-PE" sz="2800" b="1" dirty="0">
                <a:solidFill>
                  <a:schemeClr val="bg1"/>
                </a:solidFill>
                <a:latin typeface="Graphik Bold" charset="0"/>
                <a:ea typeface="Graphik Bold" charset="0"/>
                <a:cs typeface="Graphik Bold" charset="0"/>
              </a:rPr>
              <a:t>UN MAPA DE PROCESOS</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480726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5"/>
          <p:cNvSpPr/>
          <p:nvPr/>
        </p:nvSpPr>
        <p:spPr>
          <a:xfrm>
            <a:off x="503238" y="377440"/>
            <a:ext cx="255111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charset="0"/>
                <a:ea typeface="Calibri" charset="0"/>
                <a:cs typeface="Calibri" charset="0"/>
              </a:rPr>
              <a:t>PASOS PARA DISEÑAR EL MAPA DE PROCESOS</a:t>
            </a:r>
          </a:p>
        </p:txBody>
      </p:sp>
      <p:graphicFrame>
        <p:nvGraphicFramePr>
          <p:cNvPr id="4" name="Tabla 3"/>
          <p:cNvGraphicFramePr>
            <a:graphicFrameLocks noGrp="1"/>
          </p:cNvGraphicFramePr>
          <p:nvPr>
            <p:extLst>
              <p:ext uri="{D42A27DB-BD31-4B8C-83A1-F6EECF244321}">
                <p14:modId xmlns:p14="http://schemas.microsoft.com/office/powerpoint/2010/main" val="2888517899"/>
              </p:ext>
            </p:extLst>
          </p:nvPr>
        </p:nvGraphicFramePr>
        <p:xfrm>
          <a:off x="1035443" y="912813"/>
          <a:ext cx="7073114" cy="4001019"/>
        </p:xfrm>
        <a:graphic>
          <a:graphicData uri="http://schemas.openxmlformats.org/drawingml/2006/table">
            <a:tbl>
              <a:tblPr firstRow="1" bandRow="1">
                <a:tableStyleId>{F5AB1C69-6EDB-4FF4-983F-18BD219EF322}</a:tableStyleId>
              </a:tblPr>
              <a:tblGrid>
                <a:gridCol w="3251351">
                  <a:extLst>
                    <a:ext uri="{9D8B030D-6E8A-4147-A177-3AD203B41FA5}">
                      <a16:colId xmlns:a16="http://schemas.microsoft.com/office/drawing/2014/main" val="20000"/>
                    </a:ext>
                  </a:extLst>
                </a:gridCol>
                <a:gridCol w="3821763">
                  <a:extLst>
                    <a:ext uri="{9D8B030D-6E8A-4147-A177-3AD203B41FA5}">
                      <a16:colId xmlns:a16="http://schemas.microsoft.com/office/drawing/2014/main" val="20001"/>
                    </a:ext>
                  </a:extLst>
                </a:gridCol>
              </a:tblGrid>
              <a:tr h="386834">
                <a:tc>
                  <a:txBody>
                    <a:bodyPr/>
                    <a:lstStyle/>
                    <a:p>
                      <a:pPr algn="ctr"/>
                      <a:r>
                        <a:rPr lang="es-PE" sz="1400" dirty="0">
                          <a:solidFill>
                            <a:schemeClr val="tx1"/>
                          </a:solidFill>
                          <a:latin typeface="Calibri" charset="0"/>
                          <a:ea typeface="Calibri" charset="0"/>
                          <a:cs typeface="Calibri" charset="0"/>
                        </a:rPr>
                        <a:t>PASO</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DC212"/>
                    </a:solidFill>
                  </a:tcPr>
                </a:tc>
                <a:tc>
                  <a:txBody>
                    <a:bodyPr/>
                    <a:lstStyle/>
                    <a:p>
                      <a:pPr algn="ctr"/>
                      <a:r>
                        <a:rPr lang="es-PE" sz="1400" dirty="0">
                          <a:solidFill>
                            <a:schemeClr val="tx1"/>
                          </a:solidFill>
                          <a:latin typeface="Calibri" charset="0"/>
                          <a:ea typeface="Calibri" charset="0"/>
                          <a:cs typeface="Calibri" charset="0"/>
                        </a:rPr>
                        <a:t>DEFINICIÓN</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DC212"/>
                    </a:solidFill>
                  </a:tcPr>
                </a:tc>
                <a:extLst>
                  <a:ext uri="{0D108BD9-81ED-4DB2-BD59-A6C34878D82A}">
                    <a16:rowId xmlns:a16="http://schemas.microsoft.com/office/drawing/2014/main" val="10000"/>
                  </a:ext>
                </a:extLst>
              </a:tr>
              <a:tr h="1270427">
                <a:tc>
                  <a:txBody>
                    <a:bodyPr/>
                    <a:lstStyle/>
                    <a:p>
                      <a:pPr marL="222250" indent="-222250">
                        <a:buClr>
                          <a:schemeClr val="tx1"/>
                        </a:buClr>
                        <a:buFont typeface="+mj-lt"/>
                        <a:buAutoNum type="arabicPeriod"/>
                        <a:tabLst/>
                      </a:pPr>
                      <a:r>
                        <a:rPr lang="es-PE" sz="1400" dirty="0">
                          <a:latin typeface="Calibri" charset="0"/>
                          <a:ea typeface="Calibri" charset="0"/>
                          <a:cs typeface="Calibri" charset="0"/>
                        </a:rPr>
                        <a:t>IDENTIFICAR LOS PROCESOS</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7E7BD"/>
                    </a:solidFill>
                  </a:tcPr>
                </a:tc>
                <a:tc>
                  <a:txBody>
                    <a:bodyPr/>
                    <a:lstStyle/>
                    <a:p>
                      <a:pPr marL="222250" indent="-176213">
                        <a:buClr>
                          <a:schemeClr val="tx1"/>
                        </a:buClr>
                        <a:buFont typeface="Arial" panose="020B0604020202020204" pitchFamily="34" charset="0"/>
                        <a:buChar char="•"/>
                        <a:tabLst/>
                      </a:pPr>
                      <a:r>
                        <a:rPr lang="es-PE" sz="1400" dirty="0">
                          <a:latin typeface="Calibri" charset="0"/>
                          <a:ea typeface="Calibri" charset="0"/>
                          <a:cs typeface="Calibri" charset="0"/>
                        </a:rPr>
                        <a:t>Hacer un inventario de todos los procesos y actividades que desarrolla la organización.</a:t>
                      </a:r>
                    </a:p>
                    <a:p>
                      <a:pPr marL="222250" indent="-176213">
                        <a:buClr>
                          <a:schemeClr val="tx1"/>
                        </a:buClr>
                        <a:buFont typeface="Arial" panose="020B0604020202020204" pitchFamily="34" charset="0"/>
                        <a:buChar char="•"/>
                        <a:tabLst/>
                      </a:pPr>
                      <a:r>
                        <a:rPr lang="es-PE" sz="1400" dirty="0">
                          <a:latin typeface="Calibri" charset="0"/>
                          <a:ea typeface="Calibri" charset="0"/>
                          <a:cs typeface="Calibri" charset="0"/>
                        </a:rPr>
                        <a:t>Asegurarse de que están incluidas la totalidad </a:t>
                      </a:r>
                      <a:br>
                        <a:rPr lang="es-PE" sz="1400" dirty="0">
                          <a:latin typeface="Calibri" charset="0"/>
                          <a:ea typeface="Calibri" charset="0"/>
                          <a:cs typeface="Calibri" charset="0"/>
                        </a:rPr>
                      </a:br>
                      <a:r>
                        <a:rPr lang="es-PE" sz="1400" dirty="0">
                          <a:latin typeface="Calibri" charset="0"/>
                          <a:ea typeface="Calibri" charset="0"/>
                          <a:cs typeface="Calibri" charset="0"/>
                        </a:rPr>
                        <a:t>de las actividades que se realizan en alguno </a:t>
                      </a:r>
                      <a:br>
                        <a:rPr lang="es-PE" sz="1400" dirty="0">
                          <a:latin typeface="Calibri" charset="0"/>
                          <a:ea typeface="Calibri" charset="0"/>
                          <a:cs typeface="Calibri" charset="0"/>
                        </a:rPr>
                      </a:br>
                      <a:r>
                        <a:rPr lang="es-PE" sz="1400" dirty="0">
                          <a:latin typeface="Calibri" charset="0"/>
                          <a:ea typeface="Calibri" charset="0"/>
                          <a:cs typeface="Calibri" charset="0"/>
                        </a:rPr>
                        <a:t>de los procesos.</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7E7BD"/>
                    </a:solidFill>
                  </a:tcPr>
                </a:tc>
                <a:extLst>
                  <a:ext uri="{0D108BD9-81ED-4DB2-BD59-A6C34878D82A}">
                    <a16:rowId xmlns:a16="http://schemas.microsoft.com/office/drawing/2014/main" val="10001"/>
                  </a:ext>
                </a:extLst>
              </a:tr>
              <a:tr h="367560">
                <a:tc>
                  <a:txBody>
                    <a:bodyPr/>
                    <a:lstStyle/>
                    <a:p>
                      <a:pPr marL="222250" indent="-222250">
                        <a:buClr>
                          <a:schemeClr val="tx1"/>
                        </a:buClr>
                        <a:buFont typeface="+mj-lt"/>
                        <a:buAutoNum type="arabicPeriod" startAt="2"/>
                        <a:tabLst/>
                      </a:pPr>
                      <a:r>
                        <a:rPr lang="es-PE" sz="1400" dirty="0">
                          <a:latin typeface="Calibri" charset="0"/>
                          <a:ea typeface="Calibri" charset="0"/>
                          <a:cs typeface="Calibri" charset="0"/>
                        </a:rPr>
                        <a:t>NOMBRAR LOS PROCESOS</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7E7BD"/>
                    </a:solidFill>
                  </a:tcPr>
                </a:tc>
                <a:tc>
                  <a:txBody>
                    <a:bodyPr/>
                    <a:lstStyle/>
                    <a:p>
                      <a:pPr marL="222250" indent="-176213">
                        <a:buClr>
                          <a:schemeClr val="tx1"/>
                        </a:buClr>
                        <a:buFont typeface="Arial" panose="020B0604020202020204" pitchFamily="34" charset="0"/>
                        <a:buChar char="•"/>
                        <a:tabLst/>
                      </a:pPr>
                      <a:r>
                        <a:rPr lang="es-PE" sz="1400" dirty="0">
                          <a:latin typeface="Calibri" charset="0"/>
                          <a:ea typeface="Calibri" charset="0"/>
                          <a:cs typeface="Calibri" charset="0"/>
                        </a:rPr>
                        <a:t>Elegir nombres para los procesos</a:t>
                      </a:r>
                      <a:r>
                        <a:rPr lang="es-PE" sz="1400" baseline="0" dirty="0">
                          <a:latin typeface="Calibri" charset="0"/>
                          <a:ea typeface="Calibri" charset="0"/>
                          <a:cs typeface="Calibri" charset="0"/>
                        </a:rPr>
                        <a:t> </a:t>
                      </a:r>
                      <a:r>
                        <a:rPr lang="es-PE" sz="1400" dirty="0">
                          <a:latin typeface="Calibri" charset="0"/>
                          <a:ea typeface="Calibri" charset="0"/>
                          <a:cs typeface="Calibri" charset="0"/>
                        </a:rPr>
                        <a:t>identificados</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7E7BD"/>
                    </a:solidFill>
                  </a:tcPr>
                </a:tc>
                <a:extLst>
                  <a:ext uri="{0D108BD9-81ED-4DB2-BD59-A6C34878D82A}">
                    <a16:rowId xmlns:a16="http://schemas.microsoft.com/office/drawing/2014/main" val="10002"/>
                  </a:ext>
                </a:extLst>
              </a:tr>
              <a:tr h="335736">
                <a:tc>
                  <a:txBody>
                    <a:bodyPr/>
                    <a:lstStyle/>
                    <a:p>
                      <a:pPr marL="222250" indent="-222250">
                        <a:buClr>
                          <a:schemeClr val="tx1"/>
                        </a:buClr>
                        <a:buFont typeface="+mj-lt"/>
                        <a:buAutoNum type="arabicPeriod" startAt="3"/>
                        <a:tabLst/>
                      </a:pPr>
                      <a:r>
                        <a:rPr lang="es-PE" sz="1400" dirty="0">
                          <a:latin typeface="Calibri" charset="0"/>
                          <a:ea typeface="Calibri" charset="0"/>
                          <a:cs typeface="Calibri" charset="0"/>
                        </a:rPr>
                        <a:t>SELECCIONAR LOS PROCESOS</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7E7BD"/>
                    </a:solidFill>
                  </a:tcPr>
                </a:tc>
                <a:tc>
                  <a:txBody>
                    <a:bodyPr/>
                    <a:lstStyle/>
                    <a:p>
                      <a:pPr marL="222250" indent="-176213">
                        <a:buClr>
                          <a:schemeClr val="tx1"/>
                        </a:buClr>
                        <a:buFont typeface="Arial" panose="020B0604020202020204" pitchFamily="34" charset="0"/>
                        <a:buChar char="•"/>
                        <a:tabLst/>
                      </a:pPr>
                      <a:r>
                        <a:rPr lang="es-PE" sz="1400" dirty="0">
                          <a:latin typeface="Calibri" charset="0"/>
                          <a:ea typeface="Calibri" charset="0"/>
                          <a:cs typeface="Calibri" charset="0"/>
                        </a:rPr>
                        <a:t>Elegir sólo aquellos que aporten valor.</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7E7BD"/>
                    </a:solidFill>
                  </a:tcPr>
                </a:tc>
                <a:extLst>
                  <a:ext uri="{0D108BD9-81ED-4DB2-BD59-A6C34878D82A}">
                    <a16:rowId xmlns:a16="http://schemas.microsoft.com/office/drawing/2014/main" val="10003"/>
                  </a:ext>
                </a:extLst>
              </a:tr>
              <a:tr h="1034069">
                <a:tc>
                  <a:txBody>
                    <a:bodyPr/>
                    <a:lstStyle/>
                    <a:p>
                      <a:pPr marL="222250" indent="-222250">
                        <a:buClr>
                          <a:schemeClr val="tx1"/>
                        </a:buClr>
                        <a:buFont typeface="+mj-lt"/>
                        <a:buAutoNum type="arabicPeriod" startAt="4"/>
                        <a:tabLst/>
                      </a:pPr>
                      <a:r>
                        <a:rPr lang="es-PE" sz="1400" dirty="0">
                          <a:latin typeface="Calibri" charset="0"/>
                          <a:ea typeface="Calibri" charset="0"/>
                          <a:cs typeface="Calibri" charset="0"/>
                        </a:rPr>
                        <a:t>AGRUPAR LOS PROCESOS DE </a:t>
                      </a:r>
                      <a:br>
                        <a:rPr lang="es-PE" sz="1400" dirty="0">
                          <a:latin typeface="Calibri" charset="0"/>
                          <a:ea typeface="Calibri" charset="0"/>
                          <a:cs typeface="Calibri" charset="0"/>
                        </a:rPr>
                      </a:br>
                      <a:r>
                        <a:rPr lang="es-PE" sz="1400" dirty="0">
                          <a:latin typeface="Calibri" charset="0"/>
                          <a:ea typeface="Calibri" charset="0"/>
                          <a:cs typeface="Calibri" charset="0"/>
                        </a:rPr>
                        <a:t>ACUERDO A SU CONTENIDO </a:t>
                      </a:r>
                      <a:br>
                        <a:rPr lang="es-PE" sz="1400" dirty="0">
                          <a:latin typeface="Calibri" charset="0"/>
                          <a:ea typeface="Calibri" charset="0"/>
                          <a:cs typeface="Calibri" charset="0"/>
                        </a:rPr>
                      </a:br>
                      <a:r>
                        <a:rPr lang="es-PE" sz="1400" dirty="0">
                          <a:latin typeface="Calibri" charset="0"/>
                          <a:ea typeface="Calibri" charset="0"/>
                          <a:cs typeface="Calibri" charset="0"/>
                        </a:rPr>
                        <a:t>O TIPOLOGÍA</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7E7BD"/>
                    </a:solidFill>
                  </a:tcPr>
                </a:tc>
                <a:tc>
                  <a:txBody>
                    <a:bodyPr/>
                    <a:lstStyle/>
                    <a:p>
                      <a:pPr marL="222250" indent="-176213">
                        <a:buClr>
                          <a:schemeClr val="tx1"/>
                        </a:buClr>
                        <a:buFont typeface="Arial" panose="020B0604020202020204" pitchFamily="34" charset="0"/>
                        <a:buChar char="•"/>
                        <a:tabLst>
                          <a:tab pos="38100" algn="l"/>
                        </a:tabLst>
                      </a:pPr>
                      <a:r>
                        <a:rPr lang="es-PE" sz="1400" dirty="0">
                          <a:latin typeface="Calibri" charset="0"/>
                          <a:ea typeface="Calibri" charset="0"/>
                          <a:cs typeface="Calibri" charset="0"/>
                        </a:rPr>
                        <a:t>Procesos Estratégicos.</a:t>
                      </a:r>
                    </a:p>
                    <a:p>
                      <a:pPr marL="222250" indent="-176213">
                        <a:buClr>
                          <a:schemeClr val="tx1"/>
                        </a:buClr>
                        <a:buFont typeface="Arial" panose="020B0604020202020204" pitchFamily="34" charset="0"/>
                        <a:buChar char="•"/>
                        <a:tabLst>
                          <a:tab pos="38100" algn="l"/>
                        </a:tabLst>
                      </a:pPr>
                      <a:r>
                        <a:rPr lang="es-PE" sz="1400" dirty="0">
                          <a:latin typeface="Calibri" charset="0"/>
                          <a:ea typeface="Calibri" charset="0"/>
                          <a:cs typeface="Calibri" charset="0"/>
                        </a:rPr>
                        <a:t>Procesos Operativos o de Prestación </a:t>
                      </a:r>
                      <a:br>
                        <a:rPr lang="es-PE" sz="1400" dirty="0">
                          <a:latin typeface="Calibri" charset="0"/>
                          <a:ea typeface="Calibri" charset="0"/>
                          <a:cs typeface="Calibri" charset="0"/>
                        </a:rPr>
                      </a:br>
                      <a:r>
                        <a:rPr lang="es-PE" sz="1400" dirty="0">
                          <a:latin typeface="Calibri" charset="0"/>
                          <a:ea typeface="Calibri" charset="0"/>
                          <a:cs typeface="Calibri" charset="0"/>
                        </a:rPr>
                        <a:t>de</a:t>
                      </a:r>
                      <a:r>
                        <a:rPr lang="es-PE" sz="1400" baseline="0" dirty="0">
                          <a:latin typeface="Calibri" charset="0"/>
                          <a:ea typeface="Calibri" charset="0"/>
                          <a:cs typeface="Calibri" charset="0"/>
                        </a:rPr>
                        <a:t> </a:t>
                      </a:r>
                      <a:r>
                        <a:rPr lang="es-PE" sz="1400" dirty="0">
                          <a:latin typeface="Calibri" charset="0"/>
                          <a:ea typeface="Calibri" charset="0"/>
                          <a:cs typeface="Calibri" charset="0"/>
                        </a:rPr>
                        <a:t>Servicios.</a:t>
                      </a:r>
                    </a:p>
                    <a:p>
                      <a:pPr marL="222250" indent="-176213">
                        <a:buClr>
                          <a:schemeClr val="tx1"/>
                        </a:buClr>
                        <a:buFont typeface="Arial" panose="020B0604020202020204" pitchFamily="34" charset="0"/>
                        <a:buChar char="•"/>
                        <a:tabLst>
                          <a:tab pos="38100" algn="l"/>
                        </a:tabLst>
                      </a:pPr>
                      <a:r>
                        <a:rPr lang="es-PE" sz="1400" dirty="0">
                          <a:latin typeface="Calibri" charset="0"/>
                          <a:ea typeface="Calibri" charset="0"/>
                          <a:cs typeface="Calibri" charset="0"/>
                        </a:rPr>
                        <a:t>Procesos de Soporte.</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7E7BD"/>
                    </a:solidFill>
                  </a:tcPr>
                </a:tc>
                <a:extLst>
                  <a:ext uri="{0D108BD9-81ED-4DB2-BD59-A6C34878D82A}">
                    <a16:rowId xmlns:a16="http://schemas.microsoft.com/office/drawing/2014/main" val="10004"/>
                  </a:ext>
                </a:extLst>
              </a:tr>
              <a:tr h="606393">
                <a:tc>
                  <a:txBody>
                    <a:bodyPr/>
                    <a:lstStyle/>
                    <a:p>
                      <a:pPr marL="222250" indent="-222250">
                        <a:buClr>
                          <a:schemeClr val="tx1"/>
                        </a:buClr>
                        <a:buFont typeface="+mj-lt"/>
                        <a:buAutoNum type="arabicPeriod" startAt="5"/>
                        <a:tabLst/>
                      </a:pPr>
                      <a:r>
                        <a:rPr lang="es-PE" sz="1400" dirty="0">
                          <a:latin typeface="Calibri" charset="0"/>
                          <a:ea typeface="Calibri" charset="0"/>
                          <a:cs typeface="Calibri" charset="0"/>
                        </a:rPr>
                        <a:t>ESTABLECER LA SECUENCIA E</a:t>
                      </a:r>
                      <a:r>
                        <a:rPr lang="es-PE" sz="1400" baseline="0" dirty="0">
                          <a:latin typeface="Calibri" charset="0"/>
                          <a:ea typeface="Calibri" charset="0"/>
                          <a:cs typeface="Calibri" charset="0"/>
                        </a:rPr>
                        <a:t> </a:t>
                      </a:r>
                      <a:r>
                        <a:rPr lang="es-PE" sz="1400" dirty="0">
                          <a:latin typeface="Calibri" charset="0"/>
                          <a:ea typeface="Calibri" charset="0"/>
                          <a:cs typeface="Calibri" charset="0"/>
                        </a:rPr>
                        <a:t>INTERACCIÓN DE LOS PROCESOS</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7E7BD"/>
                    </a:solidFill>
                  </a:tcPr>
                </a:tc>
                <a:tc>
                  <a:txBody>
                    <a:bodyPr/>
                    <a:lstStyle/>
                    <a:p>
                      <a:pPr marL="222250" indent="-176213">
                        <a:buClr>
                          <a:schemeClr val="tx1"/>
                        </a:buClr>
                        <a:buFont typeface="Arial" panose="020B0604020202020204" pitchFamily="34" charset="0"/>
                        <a:buChar char="•"/>
                        <a:tabLst/>
                      </a:pPr>
                      <a:r>
                        <a:rPr lang="es-PE" sz="1400" dirty="0">
                          <a:latin typeface="Calibri" charset="0"/>
                          <a:ea typeface="Calibri" charset="0"/>
                          <a:cs typeface="Calibri" charset="0"/>
                        </a:rPr>
                        <a:t>Dibujarlos en el Mapa de acuerdo </a:t>
                      </a:r>
                      <a:br>
                        <a:rPr lang="es-PE" sz="1400" dirty="0">
                          <a:latin typeface="Calibri" charset="0"/>
                          <a:ea typeface="Calibri" charset="0"/>
                          <a:cs typeface="Calibri" charset="0"/>
                        </a:rPr>
                      </a:br>
                      <a:r>
                        <a:rPr lang="es-PE" sz="1400" dirty="0">
                          <a:latin typeface="Calibri" charset="0"/>
                          <a:ea typeface="Calibri" charset="0"/>
                          <a:cs typeface="Calibri" charset="0"/>
                        </a:rPr>
                        <a:t>a esa secuencia.</a:t>
                      </a:r>
                    </a:p>
                  </a:txBody>
                  <a:tcPr anchor="ctr">
                    <a:lnL w="12700" cap="flat" cmpd="sng" algn="ctr">
                      <a:solidFill>
                        <a:srgbClr val="E9B41F"/>
                      </a:solidFill>
                      <a:prstDash val="solid"/>
                      <a:round/>
                      <a:headEnd type="none" w="med" len="med"/>
                      <a:tailEnd type="none" w="med" len="med"/>
                    </a:lnL>
                    <a:lnR w="12700" cap="flat" cmpd="sng" algn="ctr">
                      <a:solidFill>
                        <a:srgbClr val="E9B41F"/>
                      </a:solidFill>
                      <a:prstDash val="solid"/>
                      <a:round/>
                      <a:headEnd type="none" w="med" len="med"/>
                      <a:tailEnd type="none" w="med" len="med"/>
                    </a:lnR>
                    <a:lnT w="12700" cap="flat" cmpd="sng" algn="ctr">
                      <a:solidFill>
                        <a:srgbClr val="E9B41F"/>
                      </a:solidFill>
                      <a:prstDash val="solid"/>
                      <a:round/>
                      <a:headEnd type="none" w="med" len="med"/>
                      <a:tailEnd type="none" w="med" len="med"/>
                    </a:lnT>
                    <a:lnB w="12700" cap="flat" cmpd="sng" algn="ctr">
                      <a:solidFill>
                        <a:srgbClr val="E9B41F"/>
                      </a:solidFill>
                      <a:prstDash val="solid"/>
                      <a:round/>
                      <a:headEnd type="none" w="med" len="med"/>
                      <a:tailEnd type="none" w="med" len="med"/>
                    </a:lnB>
                    <a:solidFill>
                      <a:srgbClr val="F7E7BD"/>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535591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5"/>
          <p:cNvSpPr/>
          <p:nvPr/>
        </p:nvSpPr>
        <p:spPr>
          <a:xfrm>
            <a:off x="503238" y="377440"/>
            <a:ext cx="255111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charset="0"/>
                <a:ea typeface="Calibri" charset="0"/>
                <a:cs typeface="Calibri" charset="0"/>
              </a:rPr>
              <a:t>PASOS PARA DISEÑAR EL MAPA DE PROCESOS</a:t>
            </a:r>
          </a:p>
        </p:txBody>
      </p:sp>
      <p:sp>
        <p:nvSpPr>
          <p:cNvPr id="2" name="Rectángulo redondeado 1"/>
          <p:cNvSpPr/>
          <p:nvPr/>
        </p:nvSpPr>
        <p:spPr>
          <a:xfrm>
            <a:off x="2956141" y="912812"/>
            <a:ext cx="5719547" cy="1279801"/>
          </a:xfrm>
          <a:prstGeom prst="roundRect">
            <a:avLst>
              <a:gd name="adj" fmla="val 8961"/>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23" name="Agrupar 22"/>
          <p:cNvGrpSpPr/>
          <p:nvPr/>
        </p:nvGrpSpPr>
        <p:grpSpPr>
          <a:xfrm>
            <a:off x="3166776" y="1103787"/>
            <a:ext cx="1216442" cy="897851"/>
            <a:chOff x="3133358" y="1037428"/>
            <a:chExt cx="1329082" cy="834213"/>
          </a:xfrm>
        </p:grpSpPr>
        <p:sp>
          <p:nvSpPr>
            <p:cNvPr id="21" name="Rectángulo redondeado 20"/>
            <p:cNvSpPr/>
            <p:nvPr/>
          </p:nvSpPr>
          <p:spPr>
            <a:xfrm>
              <a:off x="3133358" y="1037428"/>
              <a:ext cx="1329082" cy="532498"/>
            </a:xfrm>
            <a:prstGeom prst="roundRect">
              <a:avLst>
                <a:gd name="adj" fmla="val 12667"/>
              </a:avLst>
            </a:prstGeom>
            <a:solidFill>
              <a:srgbClr val="DDEE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2" name="Flecha derecha 21"/>
            <p:cNvSpPr/>
            <p:nvPr/>
          </p:nvSpPr>
          <p:spPr>
            <a:xfrm rot="5400000">
              <a:off x="3647042" y="1566973"/>
              <a:ext cx="301714" cy="307621"/>
            </a:xfrm>
            <a:prstGeom prst="rightArrow">
              <a:avLst/>
            </a:prstGeom>
            <a:solidFill>
              <a:srgbClr val="DDEE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24" name="Agrupar 23"/>
          <p:cNvGrpSpPr/>
          <p:nvPr/>
        </p:nvGrpSpPr>
        <p:grpSpPr>
          <a:xfrm>
            <a:off x="4525230" y="1103787"/>
            <a:ext cx="1216442" cy="897851"/>
            <a:chOff x="3133358" y="1037428"/>
            <a:chExt cx="1329082" cy="834213"/>
          </a:xfrm>
        </p:grpSpPr>
        <p:sp>
          <p:nvSpPr>
            <p:cNvPr id="25" name="Rectángulo redondeado 24"/>
            <p:cNvSpPr/>
            <p:nvPr/>
          </p:nvSpPr>
          <p:spPr>
            <a:xfrm>
              <a:off x="3133358" y="1037428"/>
              <a:ext cx="1329082" cy="532498"/>
            </a:xfrm>
            <a:prstGeom prst="roundRect">
              <a:avLst>
                <a:gd name="adj" fmla="val 12667"/>
              </a:avLst>
            </a:prstGeom>
            <a:solidFill>
              <a:srgbClr val="DDEE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6" name="Flecha derecha 25"/>
            <p:cNvSpPr/>
            <p:nvPr/>
          </p:nvSpPr>
          <p:spPr>
            <a:xfrm rot="5400000">
              <a:off x="3647042" y="1566973"/>
              <a:ext cx="301714" cy="307621"/>
            </a:xfrm>
            <a:prstGeom prst="rightArrow">
              <a:avLst/>
            </a:prstGeom>
            <a:solidFill>
              <a:srgbClr val="DDEE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27" name="Agrupar 26"/>
          <p:cNvGrpSpPr/>
          <p:nvPr/>
        </p:nvGrpSpPr>
        <p:grpSpPr>
          <a:xfrm>
            <a:off x="5883684" y="1103787"/>
            <a:ext cx="1216442" cy="897851"/>
            <a:chOff x="3133358" y="1037428"/>
            <a:chExt cx="1329082" cy="834213"/>
          </a:xfrm>
        </p:grpSpPr>
        <p:sp>
          <p:nvSpPr>
            <p:cNvPr id="28" name="Rectángulo redondeado 27"/>
            <p:cNvSpPr/>
            <p:nvPr/>
          </p:nvSpPr>
          <p:spPr>
            <a:xfrm>
              <a:off x="3133358" y="1037428"/>
              <a:ext cx="1329082" cy="532498"/>
            </a:xfrm>
            <a:prstGeom prst="roundRect">
              <a:avLst>
                <a:gd name="adj" fmla="val 12667"/>
              </a:avLst>
            </a:prstGeom>
            <a:solidFill>
              <a:srgbClr val="DDEE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9" name="Flecha derecha 28"/>
            <p:cNvSpPr/>
            <p:nvPr/>
          </p:nvSpPr>
          <p:spPr>
            <a:xfrm rot="5400000">
              <a:off x="3647042" y="1566973"/>
              <a:ext cx="301714" cy="307621"/>
            </a:xfrm>
            <a:prstGeom prst="rightArrow">
              <a:avLst/>
            </a:prstGeom>
            <a:solidFill>
              <a:srgbClr val="DDEE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30" name="Agrupar 29"/>
          <p:cNvGrpSpPr/>
          <p:nvPr/>
        </p:nvGrpSpPr>
        <p:grpSpPr>
          <a:xfrm>
            <a:off x="7238311" y="1103787"/>
            <a:ext cx="1216442" cy="897851"/>
            <a:chOff x="3133358" y="1037428"/>
            <a:chExt cx="1329082" cy="834213"/>
          </a:xfrm>
        </p:grpSpPr>
        <p:sp>
          <p:nvSpPr>
            <p:cNvPr id="31" name="Rectángulo redondeado 30"/>
            <p:cNvSpPr/>
            <p:nvPr/>
          </p:nvSpPr>
          <p:spPr>
            <a:xfrm>
              <a:off x="3133358" y="1037428"/>
              <a:ext cx="1329082" cy="532498"/>
            </a:xfrm>
            <a:prstGeom prst="roundRect">
              <a:avLst>
                <a:gd name="adj" fmla="val 12667"/>
              </a:avLst>
            </a:prstGeom>
            <a:solidFill>
              <a:srgbClr val="DDEE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2" name="Flecha derecha 31"/>
            <p:cNvSpPr/>
            <p:nvPr/>
          </p:nvSpPr>
          <p:spPr>
            <a:xfrm rot="5400000">
              <a:off x="3647042" y="1566973"/>
              <a:ext cx="301714" cy="307621"/>
            </a:xfrm>
            <a:prstGeom prst="rightArrow">
              <a:avLst/>
            </a:prstGeom>
            <a:solidFill>
              <a:srgbClr val="DDEE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41" name="Agrupar 40"/>
          <p:cNvGrpSpPr/>
          <p:nvPr/>
        </p:nvGrpSpPr>
        <p:grpSpPr>
          <a:xfrm>
            <a:off x="7796619" y="2465303"/>
            <a:ext cx="879069" cy="1242431"/>
            <a:chOff x="7549623" y="2355266"/>
            <a:chExt cx="834213" cy="1154370"/>
          </a:xfrm>
        </p:grpSpPr>
        <p:grpSp>
          <p:nvGrpSpPr>
            <p:cNvPr id="33" name="Agrupar 32"/>
            <p:cNvGrpSpPr/>
            <p:nvPr/>
          </p:nvGrpSpPr>
          <p:grpSpPr>
            <a:xfrm rot="16200000">
              <a:off x="7389545" y="2515344"/>
              <a:ext cx="1154370" cy="834213"/>
              <a:chOff x="3133358" y="1037428"/>
              <a:chExt cx="1329082" cy="834213"/>
            </a:xfrm>
          </p:grpSpPr>
          <p:sp>
            <p:nvSpPr>
              <p:cNvPr id="34" name="Rectángulo redondeado 33"/>
              <p:cNvSpPr/>
              <p:nvPr/>
            </p:nvSpPr>
            <p:spPr>
              <a:xfrm>
                <a:off x="3133358" y="1037428"/>
                <a:ext cx="1329082" cy="532498"/>
              </a:xfrm>
              <a:prstGeom prst="roundRect">
                <a:avLst>
                  <a:gd name="adj" fmla="val 12667"/>
                </a:avLst>
              </a:prstGeom>
              <a:solidFill>
                <a:schemeClr val="bg1"/>
              </a:solidFill>
              <a:ln>
                <a:solidFill>
                  <a:srgbClr val="EE4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5" name="Flecha derecha 34"/>
              <p:cNvSpPr/>
              <p:nvPr/>
            </p:nvSpPr>
            <p:spPr>
              <a:xfrm rot="5400000">
                <a:off x="3639151" y="1559081"/>
                <a:ext cx="301714" cy="323405"/>
              </a:xfrm>
              <a:prstGeom prst="rightArrow">
                <a:avLst/>
              </a:prstGeom>
              <a:solidFill>
                <a:schemeClr val="bg1"/>
              </a:solidFill>
              <a:ln>
                <a:solidFill>
                  <a:srgbClr val="EE4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37" name="Rectángulo 36"/>
            <p:cNvSpPr/>
            <p:nvPr/>
          </p:nvSpPr>
          <p:spPr>
            <a:xfrm>
              <a:off x="8048625" y="2889251"/>
              <a:ext cx="212725" cy="10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47" name="Rectángulo redondeado 46"/>
          <p:cNvSpPr/>
          <p:nvPr/>
        </p:nvSpPr>
        <p:spPr>
          <a:xfrm>
            <a:off x="3980921" y="2438438"/>
            <a:ext cx="3673273" cy="1269296"/>
          </a:xfrm>
          <a:prstGeom prst="roundRect">
            <a:avLst>
              <a:gd name="adj" fmla="val 8930"/>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8" name="Pentágono 47"/>
          <p:cNvSpPr/>
          <p:nvPr/>
        </p:nvSpPr>
        <p:spPr>
          <a:xfrm>
            <a:off x="4188002" y="2611793"/>
            <a:ext cx="440363" cy="922586"/>
          </a:xfrm>
          <a:prstGeom prst="homePlate">
            <a:avLst/>
          </a:prstGeom>
          <a:solidFill>
            <a:srgbClr val="714FA0"/>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9" name="Cheurón 48"/>
          <p:cNvSpPr/>
          <p:nvPr/>
        </p:nvSpPr>
        <p:spPr>
          <a:xfrm>
            <a:off x="6852457" y="2611628"/>
            <a:ext cx="322643" cy="922916"/>
          </a:xfrm>
          <a:prstGeom prst="chevron">
            <a:avLst/>
          </a:prstGeom>
          <a:solidFill>
            <a:srgbClr val="714FA0"/>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50" name="Cheurón 49"/>
          <p:cNvSpPr/>
          <p:nvPr/>
        </p:nvSpPr>
        <p:spPr>
          <a:xfrm>
            <a:off x="7107329" y="2611628"/>
            <a:ext cx="322643" cy="922916"/>
          </a:xfrm>
          <a:prstGeom prst="chevron">
            <a:avLst/>
          </a:prstGeom>
          <a:solidFill>
            <a:srgbClr val="714FA0"/>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grpSp>
        <p:nvGrpSpPr>
          <p:cNvPr id="60" name="Agrupar 59"/>
          <p:cNvGrpSpPr/>
          <p:nvPr/>
        </p:nvGrpSpPr>
        <p:grpSpPr>
          <a:xfrm>
            <a:off x="4847920" y="2593493"/>
            <a:ext cx="1793403" cy="959185"/>
            <a:chOff x="4751388" y="2498778"/>
            <a:chExt cx="1701891" cy="891200"/>
          </a:xfrm>
        </p:grpSpPr>
        <p:sp>
          <p:nvSpPr>
            <p:cNvPr id="51" name="Flecha derecha 50"/>
            <p:cNvSpPr/>
            <p:nvPr/>
          </p:nvSpPr>
          <p:spPr>
            <a:xfrm>
              <a:off x="4751388" y="2498778"/>
              <a:ext cx="1693689" cy="286374"/>
            </a:xfrm>
            <a:prstGeom prst="rightArrow">
              <a:avLst/>
            </a:prstGeom>
            <a:solidFill>
              <a:srgbClr val="714FA0"/>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52" name="Flecha derecha 51"/>
            <p:cNvSpPr/>
            <p:nvPr/>
          </p:nvSpPr>
          <p:spPr>
            <a:xfrm>
              <a:off x="4759590" y="2799638"/>
              <a:ext cx="1693689" cy="286374"/>
            </a:xfrm>
            <a:prstGeom prst="rightArrow">
              <a:avLst/>
            </a:prstGeom>
            <a:solidFill>
              <a:srgbClr val="714FA0"/>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53" name="Flecha derecha 52"/>
            <p:cNvSpPr/>
            <p:nvPr/>
          </p:nvSpPr>
          <p:spPr>
            <a:xfrm>
              <a:off x="4759590" y="3103604"/>
              <a:ext cx="1693689" cy="286374"/>
            </a:xfrm>
            <a:prstGeom prst="rightArrow">
              <a:avLst/>
            </a:prstGeom>
            <a:solidFill>
              <a:srgbClr val="714FA0"/>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54" name="Rectángulo redondeado 53"/>
          <p:cNvSpPr/>
          <p:nvPr/>
        </p:nvSpPr>
        <p:spPr>
          <a:xfrm>
            <a:off x="2956141" y="3954186"/>
            <a:ext cx="5719547" cy="1279801"/>
          </a:xfrm>
          <a:prstGeom prst="roundRect">
            <a:avLst>
              <a:gd name="adj" fmla="val 8961"/>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55" name="Cilindro 54"/>
          <p:cNvSpPr/>
          <p:nvPr/>
        </p:nvSpPr>
        <p:spPr>
          <a:xfrm>
            <a:off x="7238311" y="4258645"/>
            <a:ext cx="1216442" cy="670884"/>
          </a:xfrm>
          <a:prstGeom prst="can">
            <a:avLst/>
          </a:prstGeom>
          <a:solidFill>
            <a:srgbClr val="D4CBE3"/>
          </a:solidFill>
          <a:ln>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57" name="Cilindro 56"/>
          <p:cNvSpPr/>
          <p:nvPr/>
        </p:nvSpPr>
        <p:spPr>
          <a:xfrm>
            <a:off x="5883684" y="4258645"/>
            <a:ext cx="1216442" cy="670884"/>
          </a:xfrm>
          <a:prstGeom prst="can">
            <a:avLst/>
          </a:prstGeom>
          <a:solidFill>
            <a:srgbClr val="D4CBE3"/>
          </a:solidFill>
          <a:ln>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58" name="Cilindro 57"/>
          <p:cNvSpPr/>
          <p:nvPr/>
        </p:nvSpPr>
        <p:spPr>
          <a:xfrm>
            <a:off x="4523858" y="4258645"/>
            <a:ext cx="1216442" cy="670884"/>
          </a:xfrm>
          <a:prstGeom prst="can">
            <a:avLst/>
          </a:prstGeom>
          <a:solidFill>
            <a:srgbClr val="D4CBE3"/>
          </a:solidFill>
          <a:ln>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59" name="Cilindro 58"/>
          <p:cNvSpPr/>
          <p:nvPr/>
        </p:nvSpPr>
        <p:spPr>
          <a:xfrm>
            <a:off x="3173291" y="4258645"/>
            <a:ext cx="1216442" cy="670884"/>
          </a:xfrm>
          <a:prstGeom prst="can">
            <a:avLst/>
          </a:prstGeom>
          <a:solidFill>
            <a:srgbClr val="D4CBE3"/>
          </a:solidFill>
          <a:ln>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62" name="CuadroTexto 61"/>
          <p:cNvSpPr txBox="1"/>
          <p:nvPr/>
        </p:nvSpPr>
        <p:spPr>
          <a:xfrm>
            <a:off x="889369" y="1306490"/>
            <a:ext cx="1304589" cy="492443"/>
          </a:xfrm>
          <a:prstGeom prst="rect">
            <a:avLst/>
          </a:prstGeom>
          <a:noFill/>
        </p:spPr>
        <p:txBody>
          <a:bodyPr wrap="square" lIns="0" tIns="0" rIns="0" bIns="0" rtlCol="0">
            <a:spAutoFit/>
          </a:bodyPr>
          <a:lstStyle/>
          <a:p>
            <a:r>
              <a:rPr lang="es-PE" sz="1600" b="1" dirty="0">
                <a:latin typeface="Calibri" charset="0"/>
                <a:ea typeface="Calibri" charset="0"/>
                <a:cs typeface="Calibri" charset="0"/>
              </a:rPr>
              <a:t>Procesos Estratégicos</a:t>
            </a:r>
            <a:endParaRPr lang="es-ES" sz="1600" b="1" dirty="0">
              <a:latin typeface="Calibri" charset="0"/>
              <a:ea typeface="Calibri" charset="0"/>
              <a:cs typeface="Calibri" charset="0"/>
            </a:endParaRPr>
          </a:p>
        </p:txBody>
      </p:sp>
      <p:sp>
        <p:nvSpPr>
          <p:cNvPr id="63" name="CuadroTexto 62"/>
          <p:cNvSpPr txBox="1"/>
          <p:nvPr/>
        </p:nvSpPr>
        <p:spPr>
          <a:xfrm>
            <a:off x="889369" y="2802924"/>
            <a:ext cx="1304589" cy="492443"/>
          </a:xfrm>
          <a:prstGeom prst="rect">
            <a:avLst/>
          </a:prstGeom>
          <a:noFill/>
        </p:spPr>
        <p:txBody>
          <a:bodyPr wrap="square" lIns="0" tIns="0" rIns="0" bIns="0" rtlCol="0">
            <a:spAutoFit/>
          </a:bodyPr>
          <a:lstStyle/>
          <a:p>
            <a:r>
              <a:rPr lang="es-PE" sz="1600" b="1" dirty="0">
                <a:latin typeface="Calibri" charset="0"/>
                <a:ea typeface="Calibri" charset="0"/>
                <a:cs typeface="Calibri" charset="0"/>
              </a:rPr>
              <a:t>Procesos Operativos</a:t>
            </a:r>
            <a:endParaRPr lang="es-ES" sz="1600" b="1" dirty="0">
              <a:latin typeface="Calibri" charset="0"/>
              <a:ea typeface="Calibri" charset="0"/>
              <a:cs typeface="Calibri" charset="0"/>
            </a:endParaRPr>
          </a:p>
        </p:txBody>
      </p:sp>
      <p:sp>
        <p:nvSpPr>
          <p:cNvPr id="64" name="CuadroTexto 63"/>
          <p:cNvSpPr txBox="1"/>
          <p:nvPr/>
        </p:nvSpPr>
        <p:spPr>
          <a:xfrm>
            <a:off x="889369" y="4347864"/>
            <a:ext cx="1304589" cy="492443"/>
          </a:xfrm>
          <a:prstGeom prst="rect">
            <a:avLst/>
          </a:prstGeom>
          <a:noFill/>
        </p:spPr>
        <p:txBody>
          <a:bodyPr wrap="square" lIns="0" tIns="0" rIns="0" bIns="0" rtlCol="0">
            <a:spAutoFit/>
          </a:bodyPr>
          <a:lstStyle/>
          <a:p>
            <a:r>
              <a:rPr lang="es-PE" sz="1600" b="1" dirty="0">
                <a:latin typeface="Calibri" charset="0"/>
                <a:ea typeface="Calibri" charset="0"/>
                <a:cs typeface="Calibri" charset="0"/>
              </a:rPr>
              <a:t>Procesos </a:t>
            </a:r>
            <a:br>
              <a:rPr lang="es-PE" sz="1600" b="1" dirty="0">
                <a:latin typeface="Calibri" charset="0"/>
                <a:ea typeface="Calibri" charset="0"/>
                <a:cs typeface="Calibri" charset="0"/>
              </a:rPr>
            </a:br>
            <a:r>
              <a:rPr lang="es-PE" sz="1600" b="1" dirty="0">
                <a:latin typeface="Calibri" charset="0"/>
                <a:ea typeface="Calibri" charset="0"/>
                <a:cs typeface="Calibri" charset="0"/>
              </a:rPr>
              <a:t>de Soporte</a:t>
            </a:r>
            <a:endParaRPr lang="es-ES" sz="1600" b="1" dirty="0">
              <a:latin typeface="Calibri" charset="0"/>
              <a:ea typeface="Calibri" charset="0"/>
              <a:cs typeface="Calibri" charset="0"/>
            </a:endParaRPr>
          </a:p>
        </p:txBody>
      </p:sp>
      <p:grpSp>
        <p:nvGrpSpPr>
          <p:cNvPr id="56" name="Agrupar 40">
            <a:extLst>
              <a:ext uri="{FF2B5EF4-FFF2-40B4-BE49-F238E27FC236}">
                <a16:creationId xmlns:a16="http://schemas.microsoft.com/office/drawing/2014/main" id="{87F21E16-5D86-F54A-A102-867EFE03A35F}"/>
              </a:ext>
            </a:extLst>
          </p:cNvPr>
          <p:cNvGrpSpPr/>
          <p:nvPr/>
        </p:nvGrpSpPr>
        <p:grpSpPr>
          <a:xfrm>
            <a:off x="2980175" y="2465303"/>
            <a:ext cx="879069" cy="1242431"/>
            <a:chOff x="7549623" y="2355266"/>
            <a:chExt cx="834213" cy="1154370"/>
          </a:xfrm>
        </p:grpSpPr>
        <p:grpSp>
          <p:nvGrpSpPr>
            <p:cNvPr id="65" name="Agrupar 32">
              <a:extLst>
                <a:ext uri="{FF2B5EF4-FFF2-40B4-BE49-F238E27FC236}">
                  <a16:creationId xmlns:a16="http://schemas.microsoft.com/office/drawing/2014/main" id="{602B37C5-3BE3-994B-B5E2-DBB41CCA8F36}"/>
                </a:ext>
              </a:extLst>
            </p:cNvPr>
            <p:cNvGrpSpPr/>
            <p:nvPr/>
          </p:nvGrpSpPr>
          <p:grpSpPr>
            <a:xfrm rot="16200000">
              <a:off x="7389545" y="2515344"/>
              <a:ext cx="1154370" cy="834213"/>
              <a:chOff x="3133358" y="1037428"/>
              <a:chExt cx="1329082" cy="834213"/>
            </a:xfrm>
          </p:grpSpPr>
          <p:sp>
            <p:nvSpPr>
              <p:cNvPr id="67" name="Rectángulo redondeado 66">
                <a:extLst>
                  <a:ext uri="{FF2B5EF4-FFF2-40B4-BE49-F238E27FC236}">
                    <a16:creationId xmlns:a16="http://schemas.microsoft.com/office/drawing/2014/main" id="{D98BE397-472A-594C-B725-8674A47BAE1A}"/>
                  </a:ext>
                </a:extLst>
              </p:cNvPr>
              <p:cNvSpPr/>
              <p:nvPr/>
            </p:nvSpPr>
            <p:spPr>
              <a:xfrm>
                <a:off x="3133358" y="1037428"/>
                <a:ext cx="1329082" cy="532498"/>
              </a:xfrm>
              <a:prstGeom prst="roundRect">
                <a:avLst>
                  <a:gd name="adj" fmla="val 12667"/>
                </a:avLst>
              </a:prstGeom>
              <a:solidFill>
                <a:schemeClr val="bg1"/>
              </a:solidFill>
              <a:ln>
                <a:solidFill>
                  <a:srgbClr val="EE4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8" name="Flecha derecha 67">
                <a:extLst>
                  <a:ext uri="{FF2B5EF4-FFF2-40B4-BE49-F238E27FC236}">
                    <a16:creationId xmlns:a16="http://schemas.microsoft.com/office/drawing/2014/main" id="{0EF2305A-786F-CC43-BE71-9991F59D6E14}"/>
                  </a:ext>
                </a:extLst>
              </p:cNvPr>
              <p:cNvSpPr/>
              <p:nvPr/>
            </p:nvSpPr>
            <p:spPr>
              <a:xfrm rot="5400000">
                <a:off x="3639151" y="1559081"/>
                <a:ext cx="301714" cy="323405"/>
              </a:xfrm>
              <a:prstGeom prst="rightArrow">
                <a:avLst/>
              </a:prstGeom>
              <a:solidFill>
                <a:schemeClr val="bg1"/>
              </a:solidFill>
              <a:ln>
                <a:solidFill>
                  <a:srgbClr val="EE4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66" name="Rectángulo 65">
              <a:extLst>
                <a:ext uri="{FF2B5EF4-FFF2-40B4-BE49-F238E27FC236}">
                  <a16:creationId xmlns:a16="http://schemas.microsoft.com/office/drawing/2014/main" id="{6093A239-89F3-0E47-A7B3-EEAEF8628AA0}"/>
                </a:ext>
              </a:extLst>
            </p:cNvPr>
            <p:cNvSpPr/>
            <p:nvPr/>
          </p:nvSpPr>
          <p:spPr>
            <a:xfrm>
              <a:off x="8048625" y="2889251"/>
              <a:ext cx="212725" cy="10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999279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4577489" cy="387798"/>
          </a:xfrm>
          <a:prstGeom prst="rect">
            <a:avLst/>
          </a:prstGeom>
          <a:noFill/>
        </p:spPr>
        <p:txBody>
          <a:bodyPr wrap="square" lIns="0" tIns="0" rIns="0" bIns="0" rtlCol="0">
            <a:spAutoFit/>
          </a:bodyPr>
          <a:lstStyle/>
          <a:p>
            <a:pPr>
              <a:lnSpc>
                <a:spcPct val="90000"/>
              </a:lnSpc>
              <a:spcBef>
                <a:spcPts val="1000"/>
              </a:spcBef>
              <a:defRPr/>
            </a:pPr>
            <a:r>
              <a:rPr lang="es-PE" sz="2800" b="1" dirty="0">
                <a:solidFill>
                  <a:schemeClr val="bg1"/>
                </a:solidFill>
                <a:latin typeface="Graphik Bold" charset="0"/>
                <a:ea typeface="Graphik Bold" charset="0"/>
                <a:cs typeface="Graphik Bold" charset="0"/>
              </a:rPr>
              <a:t>EJEMPLOS</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975452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ángulo redondeado 18">
            <a:extLst>
              <a:ext uri="{FF2B5EF4-FFF2-40B4-BE49-F238E27FC236}">
                <a16:creationId xmlns:a16="http://schemas.microsoft.com/office/drawing/2014/main" id="{3F9729BC-3858-4C4D-A122-E47CB180370C}"/>
              </a:ext>
            </a:extLst>
          </p:cNvPr>
          <p:cNvSpPr/>
          <p:nvPr/>
        </p:nvSpPr>
        <p:spPr>
          <a:xfrm>
            <a:off x="624660" y="1551634"/>
            <a:ext cx="3764768" cy="702326"/>
          </a:xfrm>
          <a:prstGeom prst="roundRect">
            <a:avLst>
              <a:gd name="adj" fmla="val 50000"/>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113" indent="657225">
              <a:buSzPct val="100000"/>
              <a:tabLst>
                <a:tab pos="120650" algn="l"/>
                <a:tab pos="663575" algn="l"/>
              </a:tabLst>
            </a:pPr>
            <a:r>
              <a:rPr lang="es-ES_tradnl" sz="1500" b="1" spc="-10" dirty="0">
                <a:solidFill>
                  <a:schemeClr val="bg1"/>
                </a:solidFill>
                <a:latin typeface="Calibri" charset="0"/>
                <a:ea typeface="Calibri" charset="0"/>
                <a:cs typeface="Calibri" charset="0"/>
              </a:rPr>
              <a:t>PROCESOS ESTRATÉGICOS.</a:t>
            </a:r>
          </a:p>
        </p:txBody>
      </p:sp>
      <p:sp>
        <p:nvSpPr>
          <p:cNvPr id="20" name="Elipse 19">
            <a:extLst>
              <a:ext uri="{FF2B5EF4-FFF2-40B4-BE49-F238E27FC236}">
                <a16:creationId xmlns:a16="http://schemas.microsoft.com/office/drawing/2014/main" id="{5E86BD73-8EDF-A940-ABBE-581604F71D97}"/>
              </a:ext>
            </a:extLst>
          </p:cNvPr>
          <p:cNvSpPr/>
          <p:nvPr/>
        </p:nvSpPr>
        <p:spPr>
          <a:xfrm>
            <a:off x="675986" y="1562179"/>
            <a:ext cx="643765" cy="668390"/>
          </a:xfrm>
          <a:prstGeom prst="ellipse">
            <a:avLst/>
          </a:prstGeom>
          <a:solidFill>
            <a:srgbClr val="007B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21" name="Elipse 20">
            <a:extLst>
              <a:ext uri="{FF2B5EF4-FFF2-40B4-BE49-F238E27FC236}">
                <a16:creationId xmlns:a16="http://schemas.microsoft.com/office/drawing/2014/main" id="{AEDD8AEF-3DDC-D946-B43F-F78715DCAE08}"/>
              </a:ext>
            </a:extLst>
          </p:cNvPr>
          <p:cNvSpPr/>
          <p:nvPr/>
        </p:nvSpPr>
        <p:spPr>
          <a:xfrm>
            <a:off x="624659" y="1564335"/>
            <a:ext cx="643765" cy="668390"/>
          </a:xfrm>
          <a:prstGeom prst="ellipse">
            <a:avLst/>
          </a:prstGeom>
          <a:solidFill>
            <a:schemeClr val="bg1"/>
          </a:solidFill>
          <a:ln>
            <a:solidFill>
              <a:srgbClr val="00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dirty="0"/>
          </a:p>
        </p:txBody>
      </p:sp>
      <p:sp>
        <p:nvSpPr>
          <p:cNvPr id="22" name="Rectángulo redondeado 21">
            <a:extLst>
              <a:ext uri="{FF2B5EF4-FFF2-40B4-BE49-F238E27FC236}">
                <a16:creationId xmlns:a16="http://schemas.microsoft.com/office/drawing/2014/main" id="{F5BE761E-F624-F04B-A6C3-5FDBCB42DD9D}"/>
              </a:ext>
            </a:extLst>
          </p:cNvPr>
          <p:cNvSpPr/>
          <p:nvPr/>
        </p:nvSpPr>
        <p:spPr>
          <a:xfrm>
            <a:off x="624660" y="2362291"/>
            <a:ext cx="3764768" cy="706836"/>
          </a:xfrm>
          <a:prstGeom prst="roundRect">
            <a:avLst>
              <a:gd name="adj" fmla="val 50000"/>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68338">
              <a:lnSpc>
                <a:spcPct val="90000"/>
              </a:lnSpc>
              <a:buSzPct val="100000"/>
              <a:tabLst>
                <a:tab pos="120650" algn="l"/>
              </a:tabLst>
            </a:pPr>
            <a:r>
              <a:rPr lang="es-ES_tradnl" sz="1500" b="1" spc="-10" dirty="0">
                <a:solidFill>
                  <a:schemeClr val="bg1"/>
                </a:solidFill>
                <a:latin typeface="Calibri" charset="0"/>
                <a:ea typeface="Calibri" charset="0"/>
                <a:cs typeface="Calibri" charset="0"/>
              </a:rPr>
              <a:t>PROCESOS OPERATIVOS, </a:t>
            </a:r>
          </a:p>
        </p:txBody>
      </p:sp>
      <p:sp>
        <p:nvSpPr>
          <p:cNvPr id="23" name="Rectángulo redondeado 22">
            <a:extLst>
              <a:ext uri="{FF2B5EF4-FFF2-40B4-BE49-F238E27FC236}">
                <a16:creationId xmlns:a16="http://schemas.microsoft.com/office/drawing/2014/main" id="{8259E9D9-049B-214D-863D-44A0FAFA2F43}"/>
              </a:ext>
            </a:extLst>
          </p:cNvPr>
          <p:cNvSpPr/>
          <p:nvPr/>
        </p:nvSpPr>
        <p:spPr>
          <a:xfrm>
            <a:off x="627845" y="3164410"/>
            <a:ext cx="3764768" cy="704816"/>
          </a:xfrm>
          <a:prstGeom prst="roundRect">
            <a:avLst>
              <a:gd name="adj" fmla="val 50000"/>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68338">
              <a:lnSpc>
                <a:spcPct val="90000"/>
              </a:lnSpc>
              <a:buSzPct val="100000"/>
              <a:tabLst>
                <a:tab pos="120650" algn="l"/>
              </a:tabLst>
            </a:pPr>
            <a:r>
              <a:rPr lang="es-ES_tradnl" sz="1500" b="1" spc="-10" dirty="0">
                <a:solidFill>
                  <a:schemeClr val="bg1"/>
                </a:solidFill>
                <a:latin typeface="Calibri" charset="0"/>
                <a:ea typeface="Calibri" charset="0"/>
                <a:cs typeface="Calibri" charset="0"/>
              </a:rPr>
              <a:t>PROCESOS DE SOPORTE.</a:t>
            </a:r>
          </a:p>
        </p:txBody>
      </p:sp>
      <p:sp>
        <p:nvSpPr>
          <p:cNvPr id="24" name="Elipse 23">
            <a:extLst>
              <a:ext uri="{FF2B5EF4-FFF2-40B4-BE49-F238E27FC236}">
                <a16:creationId xmlns:a16="http://schemas.microsoft.com/office/drawing/2014/main" id="{ECE4A3E8-7C2A-FB49-ADEA-48AFB556104D}"/>
              </a:ext>
            </a:extLst>
          </p:cNvPr>
          <p:cNvSpPr/>
          <p:nvPr/>
        </p:nvSpPr>
        <p:spPr>
          <a:xfrm>
            <a:off x="675985" y="3177141"/>
            <a:ext cx="643765" cy="668390"/>
          </a:xfrm>
          <a:prstGeom prst="ellipse">
            <a:avLst/>
          </a:prstGeom>
          <a:solidFill>
            <a:srgbClr val="513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25" name="Elipse 24">
            <a:extLst>
              <a:ext uri="{FF2B5EF4-FFF2-40B4-BE49-F238E27FC236}">
                <a16:creationId xmlns:a16="http://schemas.microsoft.com/office/drawing/2014/main" id="{349E33BC-CDB8-4B49-BA12-30D9A22F8768}"/>
              </a:ext>
            </a:extLst>
          </p:cNvPr>
          <p:cNvSpPr/>
          <p:nvPr/>
        </p:nvSpPr>
        <p:spPr>
          <a:xfrm>
            <a:off x="624659" y="3177141"/>
            <a:ext cx="643765" cy="668390"/>
          </a:xfrm>
          <a:prstGeom prst="ellipse">
            <a:avLst/>
          </a:prstGeom>
          <a:solidFill>
            <a:schemeClr val="bg1"/>
          </a:solidFill>
          <a:ln>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26" name="Elipse 25">
            <a:extLst>
              <a:ext uri="{FF2B5EF4-FFF2-40B4-BE49-F238E27FC236}">
                <a16:creationId xmlns:a16="http://schemas.microsoft.com/office/drawing/2014/main" id="{22319A52-FB2D-494F-8471-8542CD378874}"/>
              </a:ext>
            </a:extLst>
          </p:cNvPr>
          <p:cNvSpPr/>
          <p:nvPr/>
        </p:nvSpPr>
        <p:spPr>
          <a:xfrm>
            <a:off x="675985" y="2374990"/>
            <a:ext cx="643765" cy="668390"/>
          </a:xfrm>
          <a:prstGeom prst="ellipse">
            <a:avLst/>
          </a:prstGeom>
          <a:solidFill>
            <a:srgbClr val="719E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27" name="Elipse 26">
            <a:extLst>
              <a:ext uri="{FF2B5EF4-FFF2-40B4-BE49-F238E27FC236}">
                <a16:creationId xmlns:a16="http://schemas.microsoft.com/office/drawing/2014/main" id="{AE4F4CB1-C5B1-F24D-81BD-08DFD33DACDA}"/>
              </a:ext>
            </a:extLst>
          </p:cNvPr>
          <p:cNvSpPr/>
          <p:nvPr/>
        </p:nvSpPr>
        <p:spPr>
          <a:xfrm>
            <a:off x="624659" y="2374990"/>
            <a:ext cx="643765" cy="668390"/>
          </a:xfrm>
          <a:prstGeom prst="ellipse">
            <a:avLst/>
          </a:prstGeom>
          <a:solidFill>
            <a:schemeClr val="bg1"/>
          </a:solidFill>
          <a:ln>
            <a:solidFill>
              <a:srgbClr val="8EC5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pic>
        <p:nvPicPr>
          <p:cNvPr id="28" name="Imagen 27">
            <a:extLst>
              <a:ext uri="{FF2B5EF4-FFF2-40B4-BE49-F238E27FC236}">
                <a16:creationId xmlns:a16="http://schemas.microsoft.com/office/drawing/2014/main" id="{A2B74D2B-9459-ED47-AE22-81595534CDB8}"/>
              </a:ext>
            </a:extLst>
          </p:cNvPr>
          <p:cNvPicPr>
            <a:picLocks noChangeAspect="1"/>
          </p:cNvPicPr>
          <p:nvPr/>
        </p:nvPicPr>
        <p:blipFill>
          <a:blip r:embed="rId3"/>
          <a:stretch>
            <a:fillRect/>
          </a:stretch>
        </p:blipFill>
        <p:spPr>
          <a:xfrm>
            <a:off x="750780" y="1678431"/>
            <a:ext cx="401733" cy="452392"/>
          </a:xfrm>
          <a:prstGeom prst="rect">
            <a:avLst/>
          </a:prstGeom>
        </p:spPr>
      </p:pic>
      <p:pic>
        <p:nvPicPr>
          <p:cNvPr id="34" name="Imagen 33">
            <a:extLst>
              <a:ext uri="{FF2B5EF4-FFF2-40B4-BE49-F238E27FC236}">
                <a16:creationId xmlns:a16="http://schemas.microsoft.com/office/drawing/2014/main" id="{2267C1CD-EB84-E54D-BB1E-100898F1B7AA}"/>
              </a:ext>
            </a:extLst>
          </p:cNvPr>
          <p:cNvPicPr>
            <a:picLocks noChangeAspect="1"/>
          </p:cNvPicPr>
          <p:nvPr/>
        </p:nvPicPr>
        <p:blipFill>
          <a:blip r:embed="rId4"/>
          <a:stretch>
            <a:fillRect/>
          </a:stretch>
        </p:blipFill>
        <p:spPr>
          <a:xfrm>
            <a:off x="723793" y="2600171"/>
            <a:ext cx="451552" cy="265757"/>
          </a:xfrm>
          <a:prstGeom prst="rect">
            <a:avLst/>
          </a:prstGeom>
        </p:spPr>
      </p:pic>
      <p:pic>
        <p:nvPicPr>
          <p:cNvPr id="35" name="Imagen 34">
            <a:extLst>
              <a:ext uri="{FF2B5EF4-FFF2-40B4-BE49-F238E27FC236}">
                <a16:creationId xmlns:a16="http://schemas.microsoft.com/office/drawing/2014/main" id="{E4096781-096F-774D-9C94-3678E01C67B4}"/>
              </a:ext>
            </a:extLst>
          </p:cNvPr>
          <p:cNvPicPr>
            <a:picLocks noChangeAspect="1"/>
          </p:cNvPicPr>
          <p:nvPr/>
        </p:nvPicPr>
        <p:blipFill>
          <a:blip r:embed="rId5"/>
          <a:stretch>
            <a:fillRect/>
          </a:stretch>
        </p:blipFill>
        <p:spPr>
          <a:xfrm>
            <a:off x="750780" y="3294308"/>
            <a:ext cx="398219" cy="431966"/>
          </a:xfrm>
          <a:prstGeom prst="rect">
            <a:avLst/>
          </a:prstGeom>
        </p:spPr>
      </p:pic>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EJEMPLOS</a:t>
            </a:r>
            <a:endParaRPr lang="es-PE" sz="1000" dirty="0">
              <a:solidFill>
                <a:schemeClr val="bg1">
                  <a:lumMod val="65000"/>
                </a:schemeClr>
              </a:solidFill>
              <a:latin typeface="Calibri" charset="0"/>
              <a:ea typeface="Calibri" charset="0"/>
              <a:cs typeface="Calibri" charset="0"/>
            </a:endParaRPr>
          </a:p>
        </p:txBody>
      </p:sp>
      <p:sp>
        <p:nvSpPr>
          <p:cNvPr id="5" name="Rectángulo 4"/>
          <p:cNvSpPr/>
          <p:nvPr/>
        </p:nvSpPr>
        <p:spPr>
          <a:xfrm>
            <a:off x="506413" y="915988"/>
            <a:ext cx="4572000" cy="246221"/>
          </a:xfrm>
          <a:prstGeom prst="rect">
            <a:avLst/>
          </a:prstGeom>
        </p:spPr>
        <p:txBody>
          <a:bodyPr lIns="0" tIns="0" rIns="0" bIns="0">
            <a:spAutoFit/>
          </a:bodyPr>
          <a:lstStyle/>
          <a:p>
            <a:pPr lvl="0"/>
            <a:r>
              <a:rPr lang="es-PE" sz="1600" b="1" dirty="0">
                <a:latin typeface="Calibri" charset="0"/>
                <a:ea typeface="Calibri" charset="0"/>
                <a:cs typeface="Calibri" charset="0"/>
              </a:rPr>
              <a:t>EJEMPLOS</a:t>
            </a:r>
            <a:endParaRPr lang="es-ES" sz="1600" b="1" dirty="0">
              <a:latin typeface="Calibri" charset="0"/>
              <a:ea typeface="Calibri" charset="0"/>
              <a:cs typeface="Calibri" charset="0"/>
            </a:endParaRPr>
          </a:p>
        </p:txBody>
      </p:sp>
      <p:pic>
        <p:nvPicPr>
          <p:cNvPr id="4" name="Imagen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51388" y="992289"/>
            <a:ext cx="3924300" cy="4207132"/>
          </a:xfrm>
          <a:prstGeom prst="rect">
            <a:avLst/>
          </a:prstGeom>
        </p:spPr>
      </p:pic>
    </p:spTree>
    <p:extLst>
      <p:ext uri="{BB962C8B-B14F-4D97-AF65-F5344CB8AC3E}">
        <p14:creationId xmlns:p14="http://schemas.microsoft.com/office/powerpoint/2010/main" val="434193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506413" y="915988"/>
            <a:ext cx="4572000" cy="246221"/>
          </a:xfrm>
          <a:prstGeom prst="rect">
            <a:avLst/>
          </a:prstGeom>
        </p:spPr>
        <p:txBody>
          <a:bodyPr lIns="0" tIns="0" rIns="0" bIns="0">
            <a:spAutoFit/>
          </a:bodyPr>
          <a:lstStyle/>
          <a:p>
            <a:pPr lvl="0"/>
            <a:r>
              <a:rPr lang="es-PE" sz="1600" b="1" dirty="0">
                <a:latin typeface="Calibri" charset="0"/>
                <a:ea typeface="Calibri" charset="0"/>
                <a:cs typeface="Calibri" charset="0"/>
              </a:rPr>
              <a:t>EJEMPLOS</a:t>
            </a:r>
            <a:endParaRPr lang="es-ES" sz="1600" b="1" dirty="0">
              <a:latin typeface="Calibri" charset="0"/>
              <a:ea typeface="Calibri" charset="0"/>
              <a:cs typeface="Calibri" charset="0"/>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1388" y="992289"/>
            <a:ext cx="3924300" cy="4207132"/>
          </a:xfrm>
          <a:prstGeom prst="rect">
            <a:avLst/>
          </a:prstGeom>
        </p:spPr>
      </p:pic>
      <p:sp>
        <p:nvSpPr>
          <p:cNvPr id="18" name="object 7"/>
          <p:cNvSpPr txBox="1"/>
          <p:nvPr/>
        </p:nvSpPr>
        <p:spPr>
          <a:xfrm>
            <a:off x="684213" y="2465964"/>
            <a:ext cx="3708400" cy="1969770"/>
          </a:xfrm>
          <a:prstGeom prst="rect">
            <a:avLst/>
          </a:prstGeom>
        </p:spPr>
        <p:txBody>
          <a:bodyPr vert="horz" wrap="square" lIns="0" tIns="0" rIns="0" bIns="0" rtlCol="0">
            <a:spAutoFit/>
          </a:bodyPr>
          <a:lstStyle/>
          <a:p>
            <a:pPr marL="180000" indent="-168275">
              <a:buClr>
                <a:srgbClr val="00B1C3"/>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planeamiento anual.</a:t>
            </a:r>
          </a:p>
          <a:p>
            <a:pPr marL="180000" indent="-168275">
              <a:buClr>
                <a:srgbClr val="00B1C3"/>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elaboración del </a:t>
            </a:r>
            <a:br>
              <a:rPr lang="es-ES_tradnl" sz="1600" spc="-10" dirty="0">
                <a:solidFill>
                  <a:srgbClr val="000000"/>
                </a:solidFill>
                <a:latin typeface="Calibri" charset="0"/>
                <a:ea typeface="Calibri" charset="0"/>
                <a:cs typeface="Calibri" charset="0"/>
              </a:rPr>
            </a:br>
            <a:r>
              <a:rPr lang="es-ES_tradnl" sz="1600" spc="-10" dirty="0">
                <a:solidFill>
                  <a:srgbClr val="000000"/>
                </a:solidFill>
                <a:latin typeface="Calibri" charset="0"/>
                <a:ea typeface="Calibri" charset="0"/>
                <a:cs typeface="Calibri" charset="0"/>
              </a:rPr>
              <a:t>presupuesto anual.</a:t>
            </a:r>
          </a:p>
          <a:p>
            <a:pPr marL="180000" indent="-168275">
              <a:buClr>
                <a:srgbClr val="00B1C3"/>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elaboración de los objetivos,</a:t>
            </a:r>
            <a:br>
              <a:rPr lang="es-ES_tradnl" sz="1600" spc="-10" dirty="0">
                <a:solidFill>
                  <a:srgbClr val="000000"/>
                </a:solidFill>
                <a:latin typeface="Calibri" charset="0"/>
                <a:ea typeface="Calibri" charset="0"/>
                <a:cs typeface="Calibri" charset="0"/>
              </a:rPr>
            </a:br>
            <a:r>
              <a:rPr lang="es-ES_tradnl" sz="1600" spc="-10" dirty="0">
                <a:solidFill>
                  <a:srgbClr val="000000"/>
                </a:solidFill>
                <a:latin typeface="Calibri" charset="0"/>
                <a:ea typeface="Calibri" charset="0"/>
                <a:cs typeface="Calibri" charset="0"/>
              </a:rPr>
              <a:t>su despliegue y seguimiento.</a:t>
            </a:r>
          </a:p>
          <a:p>
            <a:pPr marL="180000" indent="-168275">
              <a:buClr>
                <a:srgbClr val="00B1C3"/>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análisis de mercado</a:t>
            </a:r>
          </a:p>
          <a:p>
            <a:pPr marL="180000" indent="-168275">
              <a:buClr>
                <a:srgbClr val="00B1C3"/>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creación de alianzas estratégicas.</a:t>
            </a:r>
          </a:p>
        </p:txBody>
      </p:sp>
      <p:sp>
        <p:nvSpPr>
          <p:cNvPr id="11"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EJEMPLOS</a:t>
            </a:r>
            <a:endParaRPr lang="es-PE" sz="1000" dirty="0">
              <a:solidFill>
                <a:schemeClr val="bg1">
                  <a:lumMod val="65000"/>
                </a:schemeClr>
              </a:solidFill>
              <a:latin typeface="Calibri" charset="0"/>
              <a:ea typeface="Calibri" charset="0"/>
              <a:cs typeface="Calibri" charset="0"/>
            </a:endParaRPr>
          </a:p>
        </p:txBody>
      </p:sp>
      <p:sp>
        <p:nvSpPr>
          <p:cNvPr id="12" name="Rectángulo redondeado 11">
            <a:extLst>
              <a:ext uri="{FF2B5EF4-FFF2-40B4-BE49-F238E27FC236}">
                <a16:creationId xmlns:a16="http://schemas.microsoft.com/office/drawing/2014/main" id="{50480CBF-1CE8-F140-B458-D662DE5C8D4A}"/>
              </a:ext>
            </a:extLst>
          </p:cNvPr>
          <p:cNvSpPr/>
          <p:nvPr/>
        </p:nvSpPr>
        <p:spPr>
          <a:xfrm>
            <a:off x="624660" y="1551634"/>
            <a:ext cx="3764768" cy="702326"/>
          </a:xfrm>
          <a:prstGeom prst="roundRect">
            <a:avLst>
              <a:gd name="adj" fmla="val 50000"/>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113" indent="657225">
              <a:buSzPct val="100000"/>
              <a:tabLst>
                <a:tab pos="120650" algn="l"/>
                <a:tab pos="663575" algn="l"/>
              </a:tabLst>
            </a:pPr>
            <a:r>
              <a:rPr lang="es-ES_tradnl" sz="1500" b="1" spc="-10" dirty="0">
                <a:solidFill>
                  <a:schemeClr val="bg1"/>
                </a:solidFill>
                <a:latin typeface="Calibri" charset="0"/>
                <a:ea typeface="Calibri" charset="0"/>
                <a:cs typeface="Calibri" charset="0"/>
              </a:rPr>
              <a:t>PROCESOS ESTRATÉGICOS.</a:t>
            </a:r>
          </a:p>
        </p:txBody>
      </p:sp>
      <p:sp>
        <p:nvSpPr>
          <p:cNvPr id="13" name="Elipse 12">
            <a:extLst>
              <a:ext uri="{FF2B5EF4-FFF2-40B4-BE49-F238E27FC236}">
                <a16:creationId xmlns:a16="http://schemas.microsoft.com/office/drawing/2014/main" id="{B18F5FDE-9788-4348-8583-8654E5EABA2F}"/>
              </a:ext>
            </a:extLst>
          </p:cNvPr>
          <p:cNvSpPr/>
          <p:nvPr/>
        </p:nvSpPr>
        <p:spPr>
          <a:xfrm>
            <a:off x="675986" y="1562179"/>
            <a:ext cx="643765" cy="668390"/>
          </a:xfrm>
          <a:prstGeom prst="ellipse">
            <a:avLst/>
          </a:prstGeom>
          <a:solidFill>
            <a:srgbClr val="007B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14" name="Elipse 13">
            <a:extLst>
              <a:ext uri="{FF2B5EF4-FFF2-40B4-BE49-F238E27FC236}">
                <a16:creationId xmlns:a16="http://schemas.microsoft.com/office/drawing/2014/main" id="{624E80C7-AA84-4449-85CA-DE958F90CC8E}"/>
              </a:ext>
            </a:extLst>
          </p:cNvPr>
          <p:cNvSpPr/>
          <p:nvPr/>
        </p:nvSpPr>
        <p:spPr>
          <a:xfrm>
            <a:off x="624659" y="1564335"/>
            <a:ext cx="643765" cy="668390"/>
          </a:xfrm>
          <a:prstGeom prst="ellipse">
            <a:avLst/>
          </a:prstGeom>
          <a:solidFill>
            <a:schemeClr val="bg1"/>
          </a:solidFill>
          <a:ln>
            <a:solidFill>
              <a:srgbClr val="00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dirty="0"/>
          </a:p>
        </p:txBody>
      </p:sp>
      <p:pic>
        <p:nvPicPr>
          <p:cNvPr id="15" name="Imagen 14">
            <a:extLst>
              <a:ext uri="{FF2B5EF4-FFF2-40B4-BE49-F238E27FC236}">
                <a16:creationId xmlns:a16="http://schemas.microsoft.com/office/drawing/2014/main" id="{77341C56-C821-1C42-AFA0-D2AAB6E9CD1F}"/>
              </a:ext>
            </a:extLst>
          </p:cNvPr>
          <p:cNvPicPr>
            <a:picLocks noChangeAspect="1"/>
          </p:cNvPicPr>
          <p:nvPr/>
        </p:nvPicPr>
        <p:blipFill>
          <a:blip r:embed="rId4"/>
          <a:stretch>
            <a:fillRect/>
          </a:stretch>
        </p:blipFill>
        <p:spPr>
          <a:xfrm>
            <a:off x="750780" y="1678431"/>
            <a:ext cx="401733" cy="452392"/>
          </a:xfrm>
          <a:prstGeom prst="rect">
            <a:avLst/>
          </a:prstGeom>
        </p:spPr>
      </p:pic>
    </p:spTree>
    <p:extLst>
      <p:ext uri="{BB962C8B-B14F-4D97-AF65-F5344CB8AC3E}">
        <p14:creationId xmlns:p14="http://schemas.microsoft.com/office/powerpoint/2010/main" val="1993637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672DB39-6122-B840-9652-1F61D758F356}"/>
              </a:ext>
            </a:extLst>
          </p:cNvPr>
          <p:cNvGrpSpPr/>
          <p:nvPr/>
        </p:nvGrpSpPr>
        <p:grpSpPr>
          <a:xfrm>
            <a:off x="624659" y="1549555"/>
            <a:ext cx="3764769" cy="706836"/>
            <a:chOff x="624659" y="1549555"/>
            <a:chExt cx="3764769" cy="706836"/>
          </a:xfrm>
        </p:grpSpPr>
        <p:sp>
          <p:nvSpPr>
            <p:cNvPr id="13" name="Rectángulo redondeado 12">
              <a:extLst>
                <a:ext uri="{FF2B5EF4-FFF2-40B4-BE49-F238E27FC236}">
                  <a16:creationId xmlns:a16="http://schemas.microsoft.com/office/drawing/2014/main" id="{19567727-D595-A244-AF46-90061149CDAD}"/>
                </a:ext>
              </a:extLst>
            </p:cNvPr>
            <p:cNvSpPr/>
            <p:nvPr/>
          </p:nvSpPr>
          <p:spPr>
            <a:xfrm>
              <a:off x="624660" y="1549555"/>
              <a:ext cx="3764768" cy="706836"/>
            </a:xfrm>
            <a:prstGeom prst="roundRect">
              <a:avLst>
                <a:gd name="adj" fmla="val 50000"/>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68338">
                <a:lnSpc>
                  <a:spcPct val="90000"/>
                </a:lnSpc>
                <a:buSzPct val="100000"/>
                <a:tabLst>
                  <a:tab pos="120650" algn="l"/>
                </a:tabLst>
              </a:pPr>
              <a:r>
                <a:rPr lang="es-ES_tradnl" sz="1500" b="1" spc="-10" dirty="0">
                  <a:solidFill>
                    <a:schemeClr val="bg1"/>
                  </a:solidFill>
                  <a:latin typeface="Calibri" charset="0"/>
                  <a:ea typeface="Calibri" charset="0"/>
                  <a:cs typeface="Calibri" charset="0"/>
                </a:rPr>
                <a:t>PROCESOS OPERATIVOS. </a:t>
              </a:r>
            </a:p>
          </p:txBody>
        </p:sp>
        <p:sp>
          <p:nvSpPr>
            <p:cNvPr id="14" name="Elipse 13">
              <a:extLst>
                <a:ext uri="{FF2B5EF4-FFF2-40B4-BE49-F238E27FC236}">
                  <a16:creationId xmlns:a16="http://schemas.microsoft.com/office/drawing/2014/main" id="{EEF62532-32D0-1846-9307-A9A8333F26CD}"/>
                </a:ext>
              </a:extLst>
            </p:cNvPr>
            <p:cNvSpPr/>
            <p:nvPr/>
          </p:nvSpPr>
          <p:spPr>
            <a:xfrm>
              <a:off x="675985" y="1562254"/>
              <a:ext cx="643765" cy="668390"/>
            </a:xfrm>
            <a:prstGeom prst="ellipse">
              <a:avLst/>
            </a:prstGeom>
            <a:solidFill>
              <a:srgbClr val="719E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15" name="Elipse 14">
              <a:extLst>
                <a:ext uri="{FF2B5EF4-FFF2-40B4-BE49-F238E27FC236}">
                  <a16:creationId xmlns:a16="http://schemas.microsoft.com/office/drawing/2014/main" id="{F9F51CEE-E4AE-7747-9060-B0E5BE85F8DF}"/>
                </a:ext>
              </a:extLst>
            </p:cNvPr>
            <p:cNvSpPr/>
            <p:nvPr/>
          </p:nvSpPr>
          <p:spPr>
            <a:xfrm>
              <a:off x="624659" y="1562254"/>
              <a:ext cx="643765" cy="668390"/>
            </a:xfrm>
            <a:prstGeom prst="ellipse">
              <a:avLst/>
            </a:prstGeom>
            <a:solidFill>
              <a:schemeClr val="bg1"/>
            </a:solidFill>
            <a:ln>
              <a:solidFill>
                <a:srgbClr val="8EC5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pic>
          <p:nvPicPr>
            <p:cNvPr id="16" name="Imagen 15">
              <a:extLst>
                <a:ext uri="{FF2B5EF4-FFF2-40B4-BE49-F238E27FC236}">
                  <a16:creationId xmlns:a16="http://schemas.microsoft.com/office/drawing/2014/main" id="{D0DD8E06-FDBE-F344-8040-035560E95A0A}"/>
                </a:ext>
              </a:extLst>
            </p:cNvPr>
            <p:cNvPicPr>
              <a:picLocks noChangeAspect="1"/>
            </p:cNvPicPr>
            <p:nvPr/>
          </p:nvPicPr>
          <p:blipFill>
            <a:blip r:embed="rId3"/>
            <a:stretch>
              <a:fillRect/>
            </a:stretch>
          </p:blipFill>
          <p:spPr>
            <a:xfrm>
              <a:off x="723793" y="1787435"/>
              <a:ext cx="451552" cy="265757"/>
            </a:xfrm>
            <a:prstGeom prst="rect">
              <a:avLst/>
            </a:prstGeom>
          </p:spPr>
        </p:pic>
      </p:grpSp>
      <p:sp>
        <p:nvSpPr>
          <p:cNvPr id="5" name="Rectángulo 4"/>
          <p:cNvSpPr/>
          <p:nvPr/>
        </p:nvSpPr>
        <p:spPr>
          <a:xfrm>
            <a:off x="506413" y="915988"/>
            <a:ext cx="4572000" cy="246221"/>
          </a:xfrm>
          <a:prstGeom prst="rect">
            <a:avLst/>
          </a:prstGeom>
        </p:spPr>
        <p:txBody>
          <a:bodyPr lIns="0" tIns="0" rIns="0" bIns="0">
            <a:spAutoFit/>
          </a:bodyPr>
          <a:lstStyle/>
          <a:p>
            <a:pPr lvl="0"/>
            <a:r>
              <a:rPr lang="es-PE" sz="1600" b="1" dirty="0">
                <a:latin typeface="Calibri" charset="0"/>
                <a:ea typeface="Calibri" charset="0"/>
                <a:cs typeface="Calibri" charset="0"/>
              </a:rPr>
              <a:t>EJEMPLOS</a:t>
            </a:r>
            <a:endParaRPr lang="es-ES" sz="1600" b="1" dirty="0">
              <a:latin typeface="Calibri" charset="0"/>
              <a:ea typeface="Calibri" charset="0"/>
              <a:cs typeface="Calibri" charset="0"/>
            </a:endParaRPr>
          </a:p>
        </p:txBody>
      </p:sp>
      <p:pic>
        <p:nvPicPr>
          <p:cNvPr id="4" name="Imagen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1388" y="992289"/>
            <a:ext cx="3924300" cy="4207132"/>
          </a:xfrm>
          <a:prstGeom prst="rect">
            <a:avLst/>
          </a:prstGeom>
        </p:spPr>
      </p:pic>
      <p:sp>
        <p:nvSpPr>
          <p:cNvPr id="18" name="object 7"/>
          <p:cNvSpPr txBox="1"/>
          <p:nvPr/>
        </p:nvSpPr>
        <p:spPr>
          <a:xfrm>
            <a:off x="684213" y="2465964"/>
            <a:ext cx="3997854" cy="2215991"/>
          </a:xfrm>
          <a:prstGeom prst="rect">
            <a:avLst/>
          </a:prstGeom>
        </p:spPr>
        <p:txBody>
          <a:bodyPr vert="horz" wrap="square" lIns="0" tIns="0" rIns="0" bIns="0" rtlCol="0">
            <a:spAutoFit/>
          </a:bodyPr>
          <a:lstStyle/>
          <a:p>
            <a:pPr marL="180000" indent="-168275">
              <a:buClr>
                <a:srgbClr val="8EC63F"/>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Determinación y Revisión </a:t>
            </a:r>
            <a:br>
              <a:rPr lang="es-ES_tradnl" sz="1600" spc="-10" dirty="0">
                <a:solidFill>
                  <a:srgbClr val="000000"/>
                </a:solidFill>
                <a:latin typeface="Calibri" charset="0"/>
                <a:ea typeface="Calibri" charset="0"/>
                <a:cs typeface="Calibri" charset="0"/>
              </a:rPr>
            </a:br>
            <a:r>
              <a:rPr lang="es-ES_tradnl" sz="1600" spc="-10" dirty="0">
                <a:solidFill>
                  <a:srgbClr val="000000"/>
                </a:solidFill>
                <a:latin typeface="Calibri" charset="0"/>
                <a:ea typeface="Calibri" charset="0"/>
                <a:cs typeface="Calibri" charset="0"/>
              </a:rPr>
              <a:t>de los requisitos del producto.</a:t>
            </a:r>
          </a:p>
          <a:p>
            <a:pPr marL="180000" indent="-168275">
              <a:buClr>
                <a:srgbClr val="8EC63F"/>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Diseño y Desarrollo del producto.</a:t>
            </a:r>
          </a:p>
          <a:p>
            <a:pPr marL="180000" indent="-168275">
              <a:buClr>
                <a:srgbClr val="8EC63F"/>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Compras.</a:t>
            </a:r>
          </a:p>
          <a:p>
            <a:pPr marL="180000" indent="-168275">
              <a:buClr>
                <a:srgbClr val="8EC63F"/>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Producción</a:t>
            </a:r>
          </a:p>
          <a:p>
            <a:pPr marL="180000" indent="-168275">
              <a:buClr>
                <a:srgbClr val="8EC63F"/>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Distribución o Entrega</a:t>
            </a:r>
          </a:p>
          <a:p>
            <a:pPr marL="180000" indent="-168275">
              <a:buClr>
                <a:srgbClr val="8EC63F"/>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Ventas</a:t>
            </a:r>
          </a:p>
          <a:p>
            <a:pPr marL="180000" indent="-168275">
              <a:buClr>
                <a:srgbClr val="8EC63F"/>
              </a:buClr>
              <a:buSzPct val="100000"/>
              <a:buFont typeface="Arial"/>
              <a:buChar char="•"/>
              <a:tabLst>
                <a:tab pos="121285" algn="l"/>
              </a:tabLst>
            </a:pPr>
            <a:r>
              <a:rPr lang="es-ES_tradnl" sz="1600" spc="-10" dirty="0">
                <a:solidFill>
                  <a:srgbClr val="000000"/>
                </a:solidFill>
                <a:latin typeface="Calibri" charset="0"/>
                <a:ea typeface="Calibri" charset="0"/>
                <a:cs typeface="Calibri" charset="0"/>
              </a:rPr>
              <a:t>El proceso de Comunicación con el Cliente.</a:t>
            </a:r>
          </a:p>
        </p:txBody>
      </p:sp>
      <p:sp>
        <p:nvSpPr>
          <p:cNvPr id="11"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EJEMPLOS</a:t>
            </a:r>
            <a:endParaRPr lang="es-PE" sz="1000" dirty="0">
              <a:solidFill>
                <a:schemeClr val="bg1">
                  <a:lumMod val="65000"/>
                </a:schemeClr>
              </a:solidFill>
              <a:latin typeface="Calibri" charset="0"/>
              <a:ea typeface="Calibri" charset="0"/>
              <a:cs typeface="Calibri" charset="0"/>
            </a:endParaRPr>
          </a:p>
        </p:txBody>
      </p:sp>
    </p:spTree>
    <p:extLst>
      <p:ext uri="{BB962C8B-B14F-4D97-AF65-F5344CB8AC3E}">
        <p14:creationId xmlns:p14="http://schemas.microsoft.com/office/powerpoint/2010/main" val="1184088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EAF7783E-AE73-014D-BA76-6EEEB20A6C3C}"/>
              </a:ext>
            </a:extLst>
          </p:cNvPr>
          <p:cNvGrpSpPr/>
          <p:nvPr/>
        </p:nvGrpSpPr>
        <p:grpSpPr>
          <a:xfrm>
            <a:off x="624659" y="1547065"/>
            <a:ext cx="3767954" cy="704816"/>
            <a:chOff x="624659" y="1547065"/>
            <a:chExt cx="3767954" cy="704816"/>
          </a:xfrm>
        </p:grpSpPr>
        <p:sp>
          <p:nvSpPr>
            <p:cNvPr id="13" name="Rectángulo redondeado 12">
              <a:extLst>
                <a:ext uri="{FF2B5EF4-FFF2-40B4-BE49-F238E27FC236}">
                  <a16:creationId xmlns:a16="http://schemas.microsoft.com/office/drawing/2014/main" id="{28028F9E-F250-E44A-A06D-E4C5D3CD8254}"/>
                </a:ext>
              </a:extLst>
            </p:cNvPr>
            <p:cNvSpPr/>
            <p:nvPr/>
          </p:nvSpPr>
          <p:spPr>
            <a:xfrm>
              <a:off x="627845" y="1547065"/>
              <a:ext cx="3764768" cy="704816"/>
            </a:xfrm>
            <a:prstGeom prst="roundRect">
              <a:avLst>
                <a:gd name="adj" fmla="val 50000"/>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68338">
                <a:lnSpc>
                  <a:spcPct val="90000"/>
                </a:lnSpc>
                <a:buSzPct val="100000"/>
                <a:tabLst>
                  <a:tab pos="120650" algn="l"/>
                </a:tabLst>
              </a:pPr>
              <a:r>
                <a:rPr lang="es-ES_tradnl" sz="1500" b="1" spc="-10" dirty="0">
                  <a:solidFill>
                    <a:schemeClr val="bg1"/>
                  </a:solidFill>
                  <a:latin typeface="Calibri" charset="0"/>
                  <a:ea typeface="Calibri" charset="0"/>
                  <a:cs typeface="Calibri" charset="0"/>
                </a:rPr>
                <a:t>PROCESOS DE SOPORTE.</a:t>
              </a:r>
            </a:p>
          </p:txBody>
        </p:sp>
        <p:sp>
          <p:nvSpPr>
            <p:cNvPr id="14" name="Elipse 13">
              <a:extLst>
                <a:ext uri="{FF2B5EF4-FFF2-40B4-BE49-F238E27FC236}">
                  <a16:creationId xmlns:a16="http://schemas.microsoft.com/office/drawing/2014/main" id="{1C7A5EF1-AA7F-154C-8E78-9885E5089244}"/>
                </a:ext>
              </a:extLst>
            </p:cNvPr>
            <p:cNvSpPr/>
            <p:nvPr/>
          </p:nvSpPr>
          <p:spPr>
            <a:xfrm>
              <a:off x="675985" y="1559796"/>
              <a:ext cx="643765" cy="668390"/>
            </a:xfrm>
            <a:prstGeom prst="ellipse">
              <a:avLst/>
            </a:prstGeom>
            <a:solidFill>
              <a:srgbClr val="513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15" name="Elipse 14">
              <a:extLst>
                <a:ext uri="{FF2B5EF4-FFF2-40B4-BE49-F238E27FC236}">
                  <a16:creationId xmlns:a16="http://schemas.microsoft.com/office/drawing/2014/main" id="{5FD98CCF-F464-0C43-8769-B5E717C69923}"/>
                </a:ext>
              </a:extLst>
            </p:cNvPr>
            <p:cNvSpPr/>
            <p:nvPr/>
          </p:nvSpPr>
          <p:spPr>
            <a:xfrm>
              <a:off x="624659" y="1559796"/>
              <a:ext cx="643765" cy="668390"/>
            </a:xfrm>
            <a:prstGeom prst="ellipse">
              <a:avLst/>
            </a:prstGeom>
            <a:solidFill>
              <a:schemeClr val="bg1"/>
            </a:solidFill>
            <a:ln>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pic>
          <p:nvPicPr>
            <p:cNvPr id="16" name="Imagen 15">
              <a:extLst>
                <a:ext uri="{FF2B5EF4-FFF2-40B4-BE49-F238E27FC236}">
                  <a16:creationId xmlns:a16="http://schemas.microsoft.com/office/drawing/2014/main" id="{F1F86C31-7F22-7B4F-ABED-0696A46ED906}"/>
                </a:ext>
              </a:extLst>
            </p:cNvPr>
            <p:cNvPicPr>
              <a:picLocks noChangeAspect="1"/>
            </p:cNvPicPr>
            <p:nvPr/>
          </p:nvPicPr>
          <p:blipFill>
            <a:blip r:embed="rId3"/>
            <a:stretch>
              <a:fillRect/>
            </a:stretch>
          </p:blipFill>
          <p:spPr>
            <a:xfrm>
              <a:off x="750780" y="1676963"/>
              <a:ext cx="398219" cy="431966"/>
            </a:xfrm>
            <a:prstGeom prst="rect">
              <a:avLst/>
            </a:prstGeom>
          </p:spPr>
        </p:pic>
      </p:grpSp>
      <p:sp>
        <p:nvSpPr>
          <p:cNvPr id="5" name="Rectángulo 4"/>
          <p:cNvSpPr/>
          <p:nvPr/>
        </p:nvSpPr>
        <p:spPr>
          <a:xfrm>
            <a:off x="506413" y="915988"/>
            <a:ext cx="4572000" cy="246221"/>
          </a:xfrm>
          <a:prstGeom prst="rect">
            <a:avLst/>
          </a:prstGeom>
        </p:spPr>
        <p:txBody>
          <a:bodyPr lIns="0" tIns="0" rIns="0" bIns="0">
            <a:spAutoFit/>
          </a:bodyPr>
          <a:lstStyle/>
          <a:p>
            <a:pPr lvl="0"/>
            <a:r>
              <a:rPr lang="es-PE" sz="1600" b="1" dirty="0">
                <a:latin typeface="Calibri" charset="0"/>
                <a:ea typeface="Calibri" charset="0"/>
                <a:cs typeface="Calibri" charset="0"/>
              </a:rPr>
              <a:t>EJEMPLOS</a:t>
            </a:r>
            <a:endParaRPr lang="es-ES" sz="1600" b="1" dirty="0">
              <a:latin typeface="Calibri" charset="0"/>
              <a:ea typeface="Calibri" charset="0"/>
              <a:cs typeface="Calibri" charset="0"/>
            </a:endParaRPr>
          </a:p>
        </p:txBody>
      </p:sp>
      <p:pic>
        <p:nvPicPr>
          <p:cNvPr id="4" name="Imagen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1388" y="992289"/>
            <a:ext cx="3924300" cy="4207132"/>
          </a:xfrm>
          <a:prstGeom prst="rect">
            <a:avLst/>
          </a:prstGeom>
        </p:spPr>
      </p:pic>
      <p:sp>
        <p:nvSpPr>
          <p:cNvPr id="18" name="object 7"/>
          <p:cNvSpPr txBox="1"/>
          <p:nvPr/>
        </p:nvSpPr>
        <p:spPr>
          <a:xfrm>
            <a:off x="684213" y="2465964"/>
            <a:ext cx="3708400" cy="2289858"/>
          </a:xfrm>
          <a:prstGeom prst="rect">
            <a:avLst/>
          </a:prstGeom>
        </p:spPr>
        <p:txBody>
          <a:bodyPr vert="horz" wrap="square" lIns="0" tIns="0" rIns="0" bIns="0" rtlCol="0">
            <a:spAutoFit/>
          </a:bodyPr>
          <a:lstStyle/>
          <a:p>
            <a:pPr marL="185738" lvl="1" indent="-185738" defTabSz="800100">
              <a:spcAft>
                <a:spcPct val="15000"/>
              </a:spcAft>
              <a:buClr>
                <a:srgbClr val="714EA1"/>
              </a:buClr>
              <a:buFont typeface="Arial" charset="0"/>
              <a:buChar char="•"/>
            </a:pPr>
            <a:r>
              <a:rPr lang="es-PE" sz="1600" dirty="0">
                <a:latin typeface="Calibri" charset="0"/>
                <a:ea typeface="Calibri" charset="0"/>
                <a:cs typeface="Calibri" charset="0"/>
              </a:rPr>
              <a:t>El proceso de Recursos Humanos (selección y contratación, promoción interna, comunicación interna, formación, evaluación del desempeño)</a:t>
            </a:r>
          </a:p>
          <a:p>
            <a:pPr marL="185738" lvl="1" indent="-185738" defTabSz="800100">
              <a:spcAft>
                <a:spcPct val="15000"/>
              </a:spcAft>
              <a:buClr>
                <a:srgbClr val="714EA1"/>
              </a:buClr>
              <a:buFont typeface="Arial" charset="0"/>
              <a:buChar char="•"/>
            </a:pPr>
            <a:r>
              <a:rPr lang="es-PE" sz="1600" dirty="0">
                <a:latin typeface="Calibri" charset="0"/>
                <a:ea typeface="Calibri" charset="0"/>
                <a:cs typeface="Calibri" charset="0"/>
              </a:rPr>
              <a:t>El proceso de Aprovisionamiento en bienes de inversión, maquinarias, mantenimiento de la infraestructura, servicios generales.</a:t>
            </a:r>
          </a:p>
          <a:p>
            <a:pPr marL="185738" lvl="1" indent="-185738" defTabSz="800100">
              <a:spcAft>
                <a:spcPct val="15000"/>
              </a:spcAft>
              <a:buClr>
                <a:srgbClr val="714EA1"/>
              </a:buClr>
              <a:buFont typeface="Arial" charset="0"/>
              <a:buChar char="•"/>
            </a:pPr>
            <a:r>
              <a:rPr lang="es-PE" sz="1600" dirty="0">
                <a:latin typeface="Calibri" charset="0"/>
                <a:ea typeface="Calibri" charset="0"/>
                <a:cs typeface="Calibri" charset="0"/>
              </a:rPr>
              <a:t>El proceso de Gestión de Proveedores.</a:t>
            </a:r>
          </a:p>
        </p:txBody>
      </p:sp>
      <p:sp>
        <p:nvSpPr>
          <p:cNvPr id="1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EJEMPLOS</a:t>
            </a:r>
            <a:endParaRPr lang="es-PE" sz="1000" dirty="0">
              <a:solidFill>
                <a:schemeClr val="bg1">
                  <a:lumMod val="65000"/>
                </a:schemeClr>
              </a:solidFill>
              <a:latin typeface="Calibri" charset="0"/>
              <a:ea typeface="Calibri" charset="0"/>
              <a:cs typeface="Calibri" charset="0"/>
            </a:endParaRPr>
          </a:p>
        </p:txBody>
      </p:sp>
    </p:spTree>
    <p:extLst>
      <p:ext uri="{BB962C8B-B14F-4D97-AF65-F5344CB8AC3E}">
        <p14:creationId xmlns:p14="http://schemas.microsoft.com/office/powerpoint/2010/main" val="14016619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506413" y="915988"/>
            <a:ext cx="8031660" cy="738664"/>
          </a:xfrm>
          <a:prstGeom prst="rect">
            <a:avLst/>
          </a:prstGeom>
        </p:spPr>
        <p:txBody>
          <a:bodyPr wrap="square" lIns="0" tIns="0" rIns="0" bIns="0">
            <a:spAutoFit/>
          </a:bodyPr>
          <a:lstStyle/>
          <a:p>
            <a:pPr marL="180000" indent="-168275">
              <a:buSzPct val="100000"/>
              <a:buFont typeface="Arial"/>
              <a:buChar char="•"/>
              <a:tabLst>
                <a:tab pos="121285" algn="l"/>
              </a:tabLst>
            </a:pPr>
            <a:r>
              <a:rPr lang="es-ES_tradnl" sz="1600" spc="-10" dirty="0">
                <a:solidFill>
                  <a:srgbClr val="262626"/>
                </a:solidFill>
                <a:latin typeface="Calibri" charset="0"/>
                <a:ea typeface="Calibri" charset="0"/>
                <a:cs typeface="Calibri" charset="0"/>
              </a:rPr>
              <a:t>Para establecer adecuadamente las interrelaciones entre los procesos es fundamental reflexionar acerca de qué salidas produce cada proceso y hacia quién van, qué entradas necesita el proceso y de dónde vienen; es decir, qué recursos consume el proceso y de dónde proceden.</a:t>
            </a:r>
          </a:p>
        </p:txBody>
      </p:sp>
      <p:pic>
        <p:nvPicPr>
          <p:cNvPr id="4" name="Imagen 3" descr="6a0133f28161d2970b013486253921970c-800wi.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64963" y="2054701"/>
            <a:ext cx="3701970" cy="3036944"/>
          </a:xfrm>
          <a:prstGeom prst="rect">
            <a:avLst/>
          </a:prstGeom>
        </p:spPr>
      </p:pic>
      <p:sp>
        <p:nvSpPr>
          <p:cNvPr id="5"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EJEMPLOS</a:t>
            </a:r>
            <a:endParaRPr lang="es-PE" sz="1000" dirty="0">
              <a:solidFill>
                <a:schemeClr val="bg1">
                  <a:lumMod val="65000"/>
                </a:schemeClr>
              </a:solidFill>
              <a:latin typeface="Calibri" charset="0"/>
              <a:ea typeface="Calibri" charset="0"/>
              <a:cs typeface="Calibri" charset="0"/>
            </a:endParaRPr>
          </a:p>
        </p:txBody>
      </p:sp>
    </p:spTree>
    <p:extLst>
      <p:ext uri="{BB962C8B-B14F-4D97-AF65-F5344CB8AC3E}">
        <p14:creationId xmlns:p14="http://schemas.microsoft.com/office/powerpoint/2010/main" val="11699226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EJEMPLOS</a:t>
            </a:r>
            <a:endParaRPr lang="es-PE" sz="1000" dirty="0">
              <a:solidFill>
                <a:schemeClr val="bg1">
                  <a:lumMod val="65000"/>
                </a:schemeClr>
              </a:solidFill>
              <a:latin typeface="Calibri" charset="0"/>
              <a:ea typeface="Calibri" charset="0"/>
              <a:cs typeface="Calibri" charset="0"/>
            </a:endParaRPr>
          </a:p>
        </p:txBody>
      </p:sp>
      <p:pic>
        <p:nvPicPr>
          <p:cNvPr id="2" name="Imagen 1">
            <a:extLst>
              <a:ext uri="{FF2B5EF4-FFF2-40B4-BE49-F238E27FC236}">
                <a16:creationId xmlns:a16="http://schemas.microsoft.com/office/drawing/2014/main" id="{66077178-66A7-4F4C-8CC3-4147EE50D37E}"/>
              </a:ext>
            </a:extLst>
          </p:cNvPr>
          <p:cNvPicPr>
            <a:picLocks noChangeAspect="1"/>
          </p:cNvPicPr>
          <p:nvPr/>
        </p:nvPicPr>
        <p:blipFill>
          <a:blip r:embed="rId3"/>
          <a:stretch>
            <a:fillRect/>
          </a:stretch>
        </p:blipFill>
        <p:spPr>
          <a:xfrm>
            <a:off x="1628156" y="101504"/>
            <a:ext cx="6454692" cy="5101706"/>
          </a:xfrm>
          <a:prstGeom prst="rect">
            <a:avLst/>
          </a:prstGeom>
        </p:spPr>
      </p:pic>
    </p:spTree>
    <p:extLst>
      <p:ext uri="{BB962C8B-B14F-4D97-AF65-F5344CB8AC3E}">
        <p14:creationId xmlns:p14="http://schemas.microsoft.com/office/powerpoint/2010/main" val="1926483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1"/>
            <a:ext cx="9144000" cy="5715000"/>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Imagen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 y="946969"/>
            <a:ext cx="2072213" cy="3898064"/>
          </a:xfrm>
          <a:prstGeom prst="rect">
            <a:avLst/>
          </a:prstGeom>
        </p:spPr>
      </p:pic>
      <p:sp>
        <p:nvSpPr>
          <p:cNvPr id="6" name="Rectángulo 5"/>
          <p:cNvSpPr/>
          <p:nvPr/>
        </p:nvSpPr>
        <p:spPr>
          <a:xfrm>
            <a:off x="149817" y="3724759"/>
            <a:ext cx="1037633" cy="1069383"/>
          </a:xfrm>
          <a:prstGeom prst="rect">
            <a:avLst/>
          </a:prstGeom>
          <a:solidFill>
            <a:srgbClr val="ED4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uadroTexto 3"/>
          <p:cNvSpPr txBox="1"/>
          <p:nvPr/>
        </p:nvSpPr>
        <p:spPr>
          <a:xfrm>
            <a:off x="2519363" y="2540738"/>
            <a:ext cx="4581728" cy="812530"/>
          </a:xfrm>
          <a:prstGeom prst="rect">
            <a:avLst/>
          </a:prstGeom>
          <a:noFill/>
        </p:spPr>
        <p:txBody>
          <a:bodyPr wrap="square" lIns="0" tIns="0" rIns="0" bIns="0" rtlCol="0">
            <a:spAutoFit/>
          </a:bodyPr>
          <a:lstStyle/>
          <a:p>
            <a:pPr>
              <a:lnSpc>
                <a:spcPct val="80000"/>
              </a:lnSpc>
            </a:pPr>
            <a:r>
              <a:rPr lang="es-ES_tradnl" sz="3300" dirty="0">
                <a:solidFill>
                  <a:schemeClr val="bg1"/>
                </a:solidFill>
                <a:latin typeface="Graphik Regular" charset="0"/>
                <a:ea typeface="Graphik Regular" charset="0"/>
                <a:cs typeface="Graphik Regular" charset="0"/>
              </a:rPr>
              <a:t>INTRODUCCIÓN</a:t>
            </a:r>
          </a:p>
          <a:p>
            <a:pPr>
              <a:lnSpc>
                <a:spcPct val="80000"/>
              </a:lnSpc>
            </a:pPr>
            <a:r>
              <a:rPr lang="es-ES_tradnl" sz="3300" b="1" dirty="0">
                <a:solidFill>
                  <a:schemeClr val="bg1"/>
                </a:solidFill>
                <a:latin typeface="Graphik Bold" charset="0"/>
                <a:ea typeface="Graphik Bold" charset="0"/>
                <a:cs typeface="Graphik Bold" charset="0"/>
              </a:rPr>
              <a:t>DE LA SESIÓN</a:t>
            </a:r>
          </a:p>
        </p:txBody>
      </p:sp>
      <p:pic>
        <p:nvPicPr>
          <p:cNvPr id="5" name="Imagen 4"/>
          <p:cNvPicPr>
            <a:picLocks noChangeAspect="1"/>
          </p:cNvPicPr>
          <p:nvPr/>
        </p:nvPicPr>
        <p:blipFill>
          <a:blip r:embed="rId3"/>
          <a:stretch>
            <a:fillRect/>
          </a:stretch>
        </p:blipFill>
        <p:spPr>
          <a:xfrm>
            <a:off x="2538613" y="2211377"/>
            <a:ext cx="202176" cy="208211"/>
          </a:xfrm>
          <a:prstGeom prst="rect">
            <a:avLst/>
          </a:prstGeom>
        </p:spPr>
      </p:pic>
      <p:pic>
        <p:nvPicPr>
          <p:cNvPr id="8" name="Imagen 7">
            <a:extLst>
              <a:ext uri="{FF2B5EF4-FFF2-40B4-BE49-F238E27FC236}">
                <a16:creationId xmlns:a16="http://schemas.microsoft.com/office/drawing/2014/main" id="{2CD7628C-6304-5D4B-BA7D-591238143DE2}"/>
              </a:ext>
            </a:extLst>
          </p:cNvPr>
          <p:cNvPicPr>
            <a:picLocks noChangeAspect="1"/>
          </p:cNvPicPr>
          <p:nvPr/>
        </p:nvPicPr>
        <p:blipFill>
          <a:blip r:embed="rId3"/>
          <a:stretch>
            <a:fillRect/>
          </a:stretch>
        </p:blipFill>
        <p:spPr>
          <a:xfrm>
            <a:off x="2528619" y="2194222"/>
            <a:ext cx="202176" cy="208211"/>
          </a:xfrm>
          <a:prstGeom prst="rect">
            <a:avLst/>
          </a:prstGeom>
        </p:spPr>
      </p:pic>
      <p:pic>
        <p:nvPicPr>
          <p:cNvPr id="3" name="Imagen 2"/>
          <p:cNvPicPr>
            <a:picLocks noChangeAspect="1"/>
          </p:cNvPicPr>
          <p:nvPr/>
        </p:nvPicPr>
        <p:blipFill>
          <a:blip r:embed="rId4">
            <a:alphaModFix amt="16000"/>
          </a:blip>
          <a:stretch>
            <a:fillRect/>
          </a:stretch>
        </p:blipFill>
        <p:spPr>
          <a:xfrm>
            <a:off x="334433" y="3817749"/>
            <a:ext cx="809264" cy="809264"/>
          </a:xfrm>
          <a:prstGeom prst="rect">
            <a:avLst/>
          </a:prstGeom>
        </p:spPr>
      </p:pic>
    </p:spTree>
    <p:extLst>
      <p:ext uri="{BB962C8B-B14F-4D97-AF65-F5344CB8AC3E}">
        <p14:creationId xmlns:p14="http://schemas.microsoft.com/office/powerpoint/2010/main" val="19415599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
          <p:cNvSpPr/>
          <p:nvPr/>
        </p:nvSpPr>
        <p:spPr>
          <a:xfrm>
            <a:off x="439069" y="255280"/>
            <a:ext cx="7742405" cy="193899"/>
          </a:xfrm>
          <a:prstGeom prst="rect">
            <a:avLst/>
          </a:prstGeom>
        </p:spPr>
        <p:txBody>
          <a:bodyPr wrap="square" lIns="0" tIns="0" rIns="0" bIns="0" anchor="b">
            <a:spAutoFit/>
          </a:bodyPr>
          <a:lstStyle/>
          <a:p>
            <a:pPr>
              <a:lnSpc>
                <a:spcPct val="90000"/>
              </a:lnSpc>
              <a:spcBef>
                <a:spcPts val="1000"/>
              </a:spcBef>
              <a:defRPr/>
            </a:pPr>
            <a:r>
              <a:rPr lang="es-PE" sz="1400" b="1" dirty="0">
                <a:latin typeface="Calibri"/>
                <a:cs typeface="Calibri"/>
              </a:rPr>
              <a:t>+ </a:t>
            </a:r>
            <a:r>
              <a:rPr lang="es-PE" sz="1400" b="1" dirty="0">
                <a:latin typeface="Calibri" charset="0"/>
                <a:ea typeface="Calibri" charset="0"/>
                <a:cs typeface="Calibri" charset="0"/>
              </a:rPr>
              <a:t>EJEMPLO – MAPA DE PROCESOS EN UNA EMPRESA CÁRNICA</a:t>
            </a:r>
            <a:endParaRPr lang="es-PE" sz="1000" b="1" dirty="0">
              <a:latin typeface="Calibri" charset="0"/>
              <a:ea typeface="Calibri" charset="0"/>
              <a:cs typeface="Calibri" charset="0"/>
            </a:endParaRPr>
          </a:p>
        </p:txBody>
      </p:sp>
      <p:pic>
        <p:nvPicPr>
          <p:cNvPr id="1026" name="Picture 2" descr="https://www.redalyc.org/journal/5885/588561531004/588561531004_gf5.png">
            <a:extLst>
              <a:ext uri="{FF2B5EF4-FFF2-40B4-BE49-F238E27FC236}">
                <a16:creationId xmlns:a16="http://schemas.microsoft.com/office/drawing/2014/main" id="{2C2E2BB7-E843-4E2C-BFC3-CCEE38C889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2024" y="628650"/>
            <a:ext cx="7353300" cy="4457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04445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EJEMPLOS</a:t>
            </a:r>
            <a:endParaRPr lang="es-PE" sz="1000" dirty="0">
              <a:solidFill>
                <a:schemeClr val="bg1">
                  <a:lumMod val="65000"/>
                </a:schemeClr>
              </a:solidFill>
              <a:latin typeface="Calibri" charset="0"/>
              <a:ea typeface="Calibri" charset="0"/>
              <a:cs typeface="Calibri" charset="0"/>
            </a:endParaRPr>
          </a:p>
        </p:txBody>
      </p:sp>
      <p:sp>
        <p:nvSpPr>
          <p:cNvPr id="41" name="Rectángulo 40">
            <a:extLst>
              <a:ext uri="{FF2B5EF4-FFF2-40B4-BE49-F238E27FC236}">
                <a16:creationId xmlns:a16="http://schemas.microsoft.com/office/drawing/2014/main" id="{D5BBD7B5-C5A8-4449-B44E-CD34329A16F1}"/>
              </a:ext>
            </a:extLst>
          </p:cNvPr>
          <p:cNvSpPr/>
          <p:nvPr/>
        </p:nvSpPr>
        <p:spPr>
          <a:xfrm>
            <a:off x="514870" y="5049322"/>
            <a:ext cx="2226572" cy="153888"/>
          </a:xfrm>
          <a:prstGeom prst="rect">
            <a:avLst/>
          </a:prstGeom>
        </p:spPr>
        <p:txBody>
          <a:bodyPr wrap="none" lIns="0" tIns="0" rIns="0" bIns="0">
            <a:spAutoFit/>
          </a:bodyPr>
          <a:lstStyle/>
          <a:p>
            <a:r>
              <a:rPr lang="es-PE" sz="1000" dirty="0">
                <a:solidFill>
                  <a:schemeClr val="bg1">
                    <a:lumMod val="50000"/>
                  </a:schemeClr>
                </a:solidFill>
                <a:latin typeface="Calibri" charset="0"/>
                <a:ea typeface="Calibri" charset="0"/>
                <a:cs typeface="Calibri" charset="0"/>
              </a:rPr>
              <a:t>Beltrán, Carmona, Rivas y Tejedor 2009: 35</a:t>
            </a:r>
          </a:p>
        </p:txBody>
      </p:sp>
      <p:pic>
        <p:nvPicPr>
          <p:cNvPr id="6" name="Imagen 5">
            <a:extLst>
              <a:ext uri="{FF2B5EF4-FFF2-40B4-BE49-F238E27FC236}">
                <a16:creationId xmlns:a16="http://schemas.microsoft.com/office/drawing/2014/main" id="{03ED6979-280E-4EF8-9297-EEF4203CC8B7}"/>
              </a:ext>
            </a:extLst>
          </p:cNvPr>
          <p:cNvPicPr>
            <a:picLocks noChangeAspect="1"/>
          </p:cNvPicPr>
          <p:nvPr/>
        </p:nvPicPr>
        <p:blipFill>
          <a:blip r:embed="rId2"/>
          <a:stretch>
            <a:fillRect/>
          </a:stretch>
        </p:blipFill>
        <p:spPr>
          <a:xfrm>
            <a:off x="276225" y="981075"/>
            <a:ext cx="8591550" cy="3752850"/>
          </a:xfrm>
          <a:prstGeom prst="rect">
            <a:avLst/>
          </a:prstGeom>
        </p:spPr>
      </p:pic>
    </p:spTree>
    <p:extLst>
      <p:ext uri="{BB962C8B-B14F-4D97-AF65-F5344CB8AC3E}">
        <p14:creationId xmlns:p14="http://schemas.microsoft.com/office/powerpoint/2010/main" val="3648338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3AED4074-1E64-4148-857B-5655F78D2461}"/>
              </a:ext>
            </a:extLst>
          </p:cNvPr>
          <p:cNvGrpSpPr/>
          <p:nvPr/>
        </p:nvGrpSpPr>
        <p:grpSpPr>
          <a:xfrm>
            <a:off x="1261677" y="723009"/>
            <a:ext cx="6620645" cy="4209859"/>
            <a:chOff x="1261677" y="723009"/>
            <a:chExt cx="6620645" cy="4209859"/>
          </a:xfrm>
        </p:grpSpPr>
        <p:sp>
          <p:nvSpPr>
            <p:cNvPr id="4" name="Flecha abajo 3"/>
            <p:cNvSpPr/>
            <p:nvPr/>
          </p:nvSpPr>
          <p:spPr>
            <a:xfrm>
              <a:off x="4297558" y="1759382"/>
              <a:ext cx="620189" cy="442133"/>
            </a:xfrm>
            <a:prstGeom prst="downArrow">
              <a:avLst/>
            </a:prstGeom>
            <a:solidFill>
              <a:srgbClr val="E4DDED"/>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400">
                <a:latin typeface="Calibri" charset="0"/>
                <a:ea typeface="Calibri" charset="0"/>
                <a:cs typeface="Calibri" charset="0"/>
              </a:endParaRPr>
            </a:p>
          </p:txBody>
        </p:sp>
        <p:sp>
          <p:nvSpPr>
            <p:cNvPr id="12" name="Flecha abajo 11"/>
            <p:cNvSpPr/>
            <p:nvPr/>
          </p:nvSpPr>
          <p:spPr>
            <a:xfrm rot="10800000">
              <a:off x="4297558" y="3531201"/>
              <a:ext cx="620189" cy="442133"/>
            </a:xfrm>
            <a:prstGeom prst="downArrow">
              <a:avLst/>
            </a:prstGeom>
            <a:solidFill>
              <a:srgbClr val="D4CBE3"/>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400">
                <a:latin typeface="Calibri" charset="0"/>
                <a:ea typeface="Calibri" charset="0"/>
                <a:cs typeface="Calibri" charset="0"/>
              </a:endParaRPr>
            </a:p>
          </p:txBody>
        </p:sp>
        <p:sp>
          <p:nvSpPr>
            <p:cNvPr id="3" name="Rectángulo redondeado 2"/>
            <p:cNvSpPr/>
            <p:nvPr/>
          </p:nvSpPr>
          <p:spPr>
            <a:xfrm>
              <a:off x="1261677" y="1043601"/>
              <a:ext cx="6620645" cy="790589"/>
            </a:xfrm>
            <a:prstGeom prst="roundRect">
              <a:avLst>
                <a:gd name="adj" fmla="val 13440"/>
              </a:avLst>
            </a:prstGeom>
            <a:solidFill>
              <a:srgbClr val="E4DDED"/>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400">
                <a:latin typeface="Calibri" charset="0"/>
                <a:ea typeface="Calibri" charset="0"/>
                <a:cs typeface="Calibri" charset="0"/>
              </a:endParaRPr>
            </a:p>
          </p:txBody>
        </p:sp>
        <p:sp>
          <p:nvSpPr>
            <p:cNvPr id="5" name="Rectángulo redondeado 4"/>
            <p:cNvSpPr/>
            <p:nvPr/>
          </p:nvSpPr>
          <p:spPr>
            <a:xfrm>
              <a:off x="1261677" y="2274085"/>
              <a:ext cx="6620645" cy="1219228"/>
            </a:xfrm>
            <a:prstGeom prst="roundRect">
              <a:avLst>
                <a:gd name="adj" fmla="val 7255"/>
              </a:avLst>
            </a:prstGeom>
            <a:solidFill>
              <a:srgbClr val="E4DDED"/>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400">
                <a:latin typeface="Calibri" charset="0"/>
                <a:ea typeface="Calibri" charset="0"/>
                <a:cs typeface="Calibri" charset="0"/>
              </a:endParaRPr>
            </a:p>
          </p:txBody>
        </p:sp>
        <p:sp>
          <p:nvSpPr>
            <p:cNvPr id="7" name="Rectángulo redondeado 6"/>
            <p:cNvSpPr/>
            <p:nvPr/>
          </p:nvSpPr>
          <p:spPr>
            <a:xfrm>
              <a:off x="1261677" y="3918906"/>
              <a:ext cx="6620645" cy="674806"/>
            </a:xfrm>
            <a:prstGeom prst="roundRect">
              <a:avLst>
                <a:gd name="adj" fmla="val 13440"/>
              </a:avLst>
            </a:prstGeom>
            <a:solidFill>
              <a:srgbClr val="714FA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400">
                <a:latin typeface="Calibri" charset="0"/>
                <a:ea typeface="Calibri" charset="0"/>
                <a:cs typeface="Calibri" charset="0"/>
              </a:endParaRPr>
            </a:p>
          </p:txBody>
        </p:sp>
        <p:sp>
          <p:nvSpPr>
            <p:cNvPr id="8" name="Rectángulo redondeado 7"/>
            <p:cNvSpPr/>
            <p:nvPr/>
          </p:nvSpPr>
          <p:spPr>
            <a:xfrm>
              <a:off x="1538683" y="1206084"/>
              <a:ext cx="1265316" cy="465623"/>
            </a:xfrm>
            <a:prstGeom prst="roundRect">
              <a:avLst>
                <a:gd name="adj" fmla="val 13440"/>
              </a:avLst>
            </a:prstGeom>
            <a:solidFill>
              <a:srgbClr val="E4DDED"/>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rgbClr val="714FA0"/>
                  </a:solidFill>
                  <a:latin typeface="Calibri" charset="0"/>
                  <a:ea typeface="Calibri" charset="0"/>
                  <a:cs typeface="Calibri" charset="0"/>
                </a:rPr>
                <a:t>Planificación estratégica</a:t>
              </a:r>
            </a:p>
          </p:txBody>
        </p:sp>
        <p:sp>
          <p:nvSpPr>
            <p:cNvPr id="9" name="Rectángulo redondeado 8"/>
            <p:cNvSpPr/>
            <p:nvPr/>
          </p:nvSpPr>
          <p:spPr>
            <a:xfrm>
              <a:off x="3147732" y="1206084"/>
              <a:ext cx="1265316" cy="465623"/>
            </a:xfrm>
            <a:prstGeom prst="roundRect">
              <a:avLst>
                <a:gd name="adj" fmla="val 13440"/>
              </a:avLst>
            </a:prstGeom>
            <a:solidFill>
              <a:srgbClr val="E4DDED"/>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rgbClr val="714FA0"/>
                  </a:solidFill>
                  <a:latin typeface="Calibri" charset="0"/>
                  <a:ea typeface="Calibri" charset="0"/>
                  <a:cs typeface="Calibri" charset="0"/>
                </a:rPr>
                <a:t>Definición de Objetivos</a:t>
              </a:r>
            </a:p>
          </p:txBody>
        </p:sp>
        <p:sp>
          <p:nvSpPr>
            <p:cNvPr id="10" name="Rectángulo redondeado 9"/>
            <p:cNvSpPr/>
            <p:nvPr/>
          </p:nvSpPr>
          <p:spPr>
            <a:xfrm>
              <a:off x="4756780" y="1206084"/>
              <a:ext cx="1265316" cy="465623"/>
            </a:xfrm>
            <a:prstGeom prst="roundRect">
              <a:avLst>
                <a:gd name="adj" fmla="val 13440"/>
              </a:avLst>
            </a:prstGeom>
            <a:solidFill>
              <a:srgbClr val="E4DDED"/>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rgbClr val="714FA0"/>
                  </a:solidFill>
                  <a:latin typeface="Calibri" charset="0"/>
                  <a:ea typeface="Calibri" charset="0"/>
                  <a:cs typeface="Calibri" charset="0"/>
                </a:rPr>
                <a:t>Presupuesto</a:t>
              </a:r>
            </a:p>
            <a:p>
              <a:pPr algn="ctr">
                <a:lnSpc>
                  <a:spcPct val="90000"/>
                </a:lnSpc>
              </a:pPr>
              <a:r>
                <a:rPr lang="es-ES_tradnl" sz="1200" dirty="0">
                  <a:solidFill>
                    <a:srgbClr val="714FA0"/>
                  </a:solidFill>
                  <a:latin typeface="Calibri" charset="0"/>
                  <a:ea typeface="Calibri" charset="0"/>
                  <a:cs typeface="Calibri" charset="0"/>
                </a:rPr>
                <a:t>Anual</a:t>
              </a:r>
            </a:p>
          </p:txBody>
        </p:sp>
        <p:sp>
          <p:nvSpPr>
            <p:cNvPr id="11" name="Rectángulo redondeado 10"/>
            <p:cNvSpPr/>
            <p:nvPr/>
          </p:nvSpPr>
          <p:spPr>
            <a:xfrm>
              <a:off x="6365829" y="1206084"/>
              <a:ext cx="1265316" cy="465623"/>
            </a:xfrm>
            <a:prstGeom prst="roundRect">
              <a:avLst>
                <a:gd name="adj" fmla="val 13440"/>
              </a:avLst>
            </a:prstGeom>
            <a:solidFill>
              <a:srgbClr val="E4DDED"/>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rgbClr val="714FA0"/>
                  </a:solidFill>
                  <a:latin typeface="Calibri" charset="0"/>
                  <a:ea typeface="Calibri" charset="0"/>
                  <a:cs typeface="Calibri" charset="0"/>
                </a:rPr>
                <a:t>Análisis de </a:t>
              </a:r>
              <a:br>
                <a:rPr lang="es-ES_tradnl" sz="1200" dirty="0">
                  <a:solidFill>
                    <a:srgbClr val="714FA0"/>
                  </a:solidFill>
                  <a:latin typeface="Calibri" charset="0"/>
                  <a:ea typeface="Calibri" charset="0"/>
                  <a:cs typeface="Calibri" charset="0"/>
                </a:rPr>
              </a:br>
              <a:r>
                <a:rPr lang="es-ES_tradnl" sz="1200" dirty="0">
                  <a:solidFill>
                    <a:srgbClr val="714FA0"/>
                  </a:solidFill>
                  <a:latin typeface="Calibri" charset="0"/>
                  <a:ea typeface="Calibri" charset="0"/>
                  <a:cs typeface="Calibri" charset="0"/>
                </a:rPr>
                <a:t>de Mercado</a:t>
              </a:r>
            </a:p>
          </p:txBody>
        </p:sp>
        <p:sp>
          <p:nvSpPr>
            <p:cNvPr id="13" name="Rectángulo redondeado 12"/>
            <p:cNvSpPr/>
            <p:nvPr/>
          </p:nvSpPr>
          <p:spPr>
            <a:xfrm>
              <a:off x="1456959" y="4023498"/>
              <a:ext cx="1424970" cy="465623"/>
            </a:xfrm>
            <a:prstGeom prst="roundRect">
              <a:avLst>
                <a:gd name="adj" fmla="val 13440"/>
              </a:avLst>
            </a:prstGeom>
            <a:solidFill>
              <a:srgbClr val="714F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chemeClr val="bg1"/>
                  </a:solidFill>
                  <a:latin typeface="Calibri" charset="0"/>
                  <a:ea typeface="Calibri" charset="0"/>
                  <a:cs typeface="Calibri" charset="0"/>
                </a:rPr>
                <a:t>Mantenimiento</a:t>
              </a:r>
            </a:p>
          </p:txBody>
        </p:sp>
        <p:sp>
          <p:nvSpPr>
            <p:cNvPr id="14" name="Rectángulo redondeado 13"/>
            <p:cNvSpPr/>
            <p:nvPr/>
          </p:nvSpPr>
          <p:spPr>
            <a:xfrm>
              <a:off x="3073452" y="4023498"/>
              <a:ext cx="1424970" cy="465623"/>
            </a:xfrm>
            <a:prstGeom prst="roundRect">
              <a:avLst>
                <a:gd name="adj" fmla="val 13440"/>
              </a:avLst>
            </a:prstGeom>
            <a:solidFill>
              <a:srgbClr val="714F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chemeClr val="bg1"/>
                  </a:solidFill>
                  <a:latin typeface="Calibri" charset="0"/>
                  <a:ea typeface="Calibri" charset="0"/>
                  <a:cs typeface="Calibri" charset="0"/>
                </a:rPr>
                <a:t>Soporte Técnico</a:t>
              </a:r>
            </a:p>
          </p:txBody>
        </p:sp>
        <p:sp>
          <p:nvSpPr>
            <p:cNvPr id="15" name="Rectángulo redondeado 14"/>
            <p:cNvSpPr/>
            <p:nvPr/>
          </p:nvSpPr>
          <p:spPr>
            <a:xfrm>
              <a:off x="4689951" y="4023498"/>
              <a:ext cx="1424970" cy="465623"/>
            </a:xfrm>
            <a:prstGeom prst="roundRect">
              <a:avLst>
                <a:gd name="adj" fmla="val 13440"/>
              </a:avLst>
            </a:prstGeom>
            <a:solidFill>
              <a:srgbClr val="714F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chemeClr val="bg1"/>
                  </a:solidFill>
                  <a:latin typeface="Calibri" charset="0"/>
                  <a:ea typeface="Calibri" charset="0"/>
                  <a:cs typeface="Calibri" charset="0"/>
                </a:rPr>
                <a:t>Capacitación</a:t>
              </a:r>
            </a:p>
          </p:txBody>
        </p:sp>
        <p:sp>
          <p:nvSpPr>
            <p:cNvPr id="17" name="Rectángulo redondeado 16"/>
            <p:cNvSpPr/>
            <p:nvPr/>
          </p:nvSpPr>
          <p:spPr>
            <a:xfrm>
              <a:off x="1538682" y="2453089"/>
              <a:ext cx="882492" cy="329186"/>
            </a:xfrm>
            <a:prstGeom prst="roundRect">
              <a:avLst>
                <a:gd name="adj" fmla="val 13440"/>
              </a:avLst>
            </a:prstGeom>
            <a:solidFill>
              <a:schemeClr val="bg1"/>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rgbClr val="714FA0"/>
                  </a:solidFill>
                  <a:latin typeface="Calibri" charset="0"/>
                  <a:ea typeface="Calibri" charset="0"/>
                  <a:cs typeface="Calibri" charset="0"/>
                </a:rPr>
                <a:t>Pedidos</a:t>
              </a:r>
            </a:p>
          </p:txBody>
        </p:sp>
        <p:sp>
          <p:nvSpPr>
            <p:cNvPr id="18" name="Rectángulo redondeado 17"/>
            <p:cNvSpPr/>
            <p:nvPr/>
          </p:nvSpPr>
          <p:spPr>
            <a:xfrm>
              <a:off x="2701128" y="2402001"/>
              <a:ext cx="1256893" cy="431362"/>
            </a:xfrm>
            <a:prstGeom prst="roundRect">
              <a:avLst>
                <a:gd name="adj" fmla="val 13440"/>
              </a:avLst>
            </a:prstGeom>
            <a:solidFill>
              <a:schemeClr val="bg1"/>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rgbClr val="714FA0"/>
                  </a:solidFill>
                  <a:latin typeface="Calibri" charset="0"/>
                  <a:ea typeface="Calibri" charset="0"/>
                  <a:cs typeface="Calibri" charset="0"/>
                </a:rPr>
                <a:t>Planificación </a:t>
              </a:r>
              <a:br>
                <a:rPr lang="es-ES_tradnl" sz="1200" dirty="0">
                  <a:solidFill>
                    <a:srgbClr val="714FA0"/>
                  </a:solidFill>
                  <a:latin typeface="Calibri" charset="0"/>
                  <a:ea typeface="Calibri" charset="0"/>
                  <a:cs typeface="Calibri" charset="0"/>
                </a:rPr>
              </a:br>
              <a:r>
                <a:rPr lang="es-ES_tradnl" sz="1200" dirty="0">
                  <a:solidFill>
                    <a:srgbClr val="714FA0"/>
                  </a:solidFill>
                  <a:latin typeface="Calibri" charset="0"/>
                  <a:ea typeface="Calibri" charset="0"/>
                  <a:cs typeface="Calibri" charset="0"/>
                </a:rPr>
                <a:t>de Producción</a:t>
              </a:r>
            </a:p>
          </p:txBody>
        </p:sp>
        <p:sp>
          <p:nvSpPr>
            <p:cNvPr id="19" name="Rectángulo redondeado 18"/>
            <p:cNvSpPr/>
            <p:nvPr/>
          </p:nvSpPr>
          <p:spPr>
            <a:xfrm>
              <a:off x="2701128" y="3078591"/>
              <a:ext cx="1256893" cy="271095"/>
            </a:xfrm>
            <a:prstGeom prst="roundRect">
              <a:avLst>
                <a:gd name="adj" fmla="val 13440"/>
              </a:avLst>
            </a:prstGeom>
            <a:solidFill>
              <a:schemeClr val="bg1"/>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a:solidFill>
                    <a:srgbClr val="714FA0"/>
                  </a:solidFill>
                  <a:latin typeface="Calibri" charset="0"/>
                  <a:ea typeface="Calibri" charset="0"/>
                  <a:cs typeface="Calibri" charset="0"/>
                </a:rPr>
                <a:t>Compras MP</a:t>
              </a:r>
              <a:endParaRPr lang="es-ES_tradnl" sz="1200" dirty="0">
                <a:solidFill>
                  <a:srgbClr val="714FA0"/>
                </a:solidFill>
                <a:latin typeface="Calibri" charset="0"/>
                <a:ea typeface="Calibri" charset="0"/>
                <a:cs typeface="Calibri" charset="0"/>
              </a:endParaRPr>
            </a:p>
          </p:txBody>
        </p:sp>
        <p:sp>
          <p:nvSpPr>
            <p:cNvPr id="20" name="Rectángulo redondeado 19"/>
            <p:cNvSpPr/>
            <p:nvPr/>
          </p:nvSpPr>
          <p:spPr>
            <a:xfrm>
              <a:off x="4237975" y="2453090"/>
              <a:ext cx="890971" cy="329185"/>
            </a:xfrm>
            <a:prstGeom prst="roundRect">
              <a:avLst>
                <a:gd name="adj" fmla="val 13440"/>
              </a:avLst>
            </a:prstGeom>
            <a:solidFill>
              <a:schemeClr val="bg1"/>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rgbClr val="714FA0"/>
                  </a:solidFill>
                  <a:latin typeface="Calibri" charset="0"/>
                  <a:ea typeface="Calibri" charset="0"/>
                  <a:cs typeface="Calibri" charset="0"/>
                </a:rPr>
                <a:t>Mezclado</a:t>
              </a:r>
            </a:p>
          </p:txBody>
        </p:sp>
        <p:sp>
          <p:nvSpPr>
            <p:cNvPr id="21" name="Rectángulo redondeado 20"/>
            <p:cNvSpPr/>
            <p:nvPr/>
          </p:nvSpPr>
          <p:spPr>
            <a:xfrm>
              <a:off x="5408900" y="2453090"/>
              <a:ext cx="982305" cy="329185"/>
            </a:xfrm>
            <a:prstGeom prst="roundRect">
              <a:avLst>
                <a:gd name="adj" fmla="val 13440"/>
              </a:avLst>
            </a:prstGeom>
            <a:solidFill>
              <a:schemeClr val="bg1"/>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rgbClr val="714FA0"/>
                  </a:solidFill>
                  <a:latin typeface="Calibri" charset="0"/>
                  <a:ea typeface="Calibri" charset="0"/>
                  <a:cs typeface="Calibri" charset="0"/>
                </a:rPr>
                <a:t>Reposo</a:t>
              </a:r>
            </a:p>
          </p:txBody>
        </p:sp>
        <p:sp>
          <p:nvSpPr>
            <p:cNvPr id="22" name="Rectángulo redondeado 21"/>
            <p:cNvSpPr/>
            <p:nvPr/>
          </p:nvSpPr>
          <p:spPr>
            <a:xfrm>
              <a:off x="5408900" y="3078591"/>
              <a:ext cx="982305" cy="271095"/>
            </a:xfrm>
            <a:prstGeom prst="roundRect">
              <a:avLst>
                <a:gd name="adj" fmla="val 13440"/>
              </a:avLst>
            </a:prstGeom>
            <a:solidFill>
              <a:schemeClr val="bg1"/>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rgbClr val="714FA0"/>
                  </a:solidFill>
                  <a:latin typeface="Calibri" charset="0"/>
                  <a:ea typeface="Calibri" charset="0"/>
                  <a:cs typeface="Calibri" charset="0"/>
                </a:rPr>
                <a:t>Horneado</a:t>
              </a:r>
            </a:p>
          </p:txBody>
        </p:sp>
        <p:sp>
          <p:nvSpPr>
            <p:cNvPr id="23" name="Rectángulo redondeado 22"/>
            <p:cNvSpPr/>
            <p:nvPr/>
          </p:nvSpPr>
          <p:spPr>
            <a:xfrm>
              <a:off x="6671159" y="2453090"/>
              <a:ext cx="982305" cy="329185"/>
            </a:xfrm>
            <a:prstGeom prst="roundRect">
              <a:avLst>
                <a:gd name="adj" fmla="val 13440"/>
              </a:avLst>
            </a:prstGeom>
            <a:solidFill>
              <a:schemeClr val="bg1"/>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rgbClr val="714FA0"/>
                  </a:solidFill>
                  <a:latin typeface="Calibri" charset="0"/>
                  <a:ea typeface="Calibri" charset="0"/>
                  <a:cs typeface="Calibri" charset="0"/>
                </a:rPr>
                <a:t>Distribución</a:t>
              </a:r>
            </a:p>
          </p:txBody>
        </p:sp>
        <p:sp>
          <p:nvSpPr>
            <p:cNvPr id="24" name="Rectángulo redondeado 23"/>
            <p:cNvSpPr/>
            <p:nvPr/>
          </p:nvSpPr>
          <p:spPr>
            <a:xfrm>
              <a:off x="6671159" y="3078591"/>
              <a:ext cx="982305" cy="271095"/>
            </a:xfrm>
            <a:prstGeom prst="roundRect">
              <a:avLst>
                <a:gd name="adj" fmla="val 13440"/>
              </a:avLst>
            </a:prstGeom>
            <a:solidFill>
              <a:schemeClr val="bg1"/>
            </a:solidFill>
            <a:ln w="28575">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rgbClr val="714FA0"/>
                  </a:solidFill>
                  <a:latin typeface="Calibri" charset="0"/>
                  <a:ea typeface="Calibri" charset="0"/>
                  <a:cs typeface="Calibri" charset="0"/>
                </a:rPr>
                <a:t>Almacenado</a:t>
              </a:r>
            </a:p>
          </p:txBody>
        </p:sp>
        <p:cxnSp>
          <p:nvCxnSpPr>
            <p:cNvPr id="27" name="Conector recto de flecha 26"/>
            <p:cNvCxnSpPr>
              <a:endCxn id="18" idx="1"/>
            </p:cNvCxnSpPr>
            <p:nvPr/>
          </p:nvCxnSpPr>
          <p:spPr>
            <a:xfrm>
              <a:off x="2421174" y="2614509"/>
              <a:ext cx="279954" cy="3173"/>
            </a:xfrm>
            <a:prstGeom prst="straightConnector1">
              <a:avLst/>
            </a:prstGeom>
            <a:ln w="28575">
              <a:solidFill>
                <a:srgbClr val="714FA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p:cNvCxnSpPr/>
            <p:nvPr/>
          </p:nvCxnSpPr>
          <p:spPr>
            <a:xfrm>
              <a:off x="3958022" y="2614509"/>
              <a:ext cx="279954" cy="3173"/>
            </a:xfrm>
            <a:prstGeom prst="straightConnector1">
              <a:avLst/>
            </a:prstGeom>
            <a:ln w="28575">
              <a:solidFill>
                <a:srgbClr val="714FA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Conector recto de flecha 32"/>
            <p:cNvCxnSpPr/>
            <p:nvPr/>
          </p:nvCxnSpPr>
          <p:spPr>
            <a:xfrm>
              <a:off x="5128946" y="2614509"/>
              <a:ext cx="279954" cy="3173"/>
            </a:xfrm>
            <a:prstGeom prst="straightConnector1">
              <a:avLst/>
            </a:prstGeom>
            <a:ln w="28575">
              <a:solidFill>
                <a:srgbClr val="714FA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p:cNvCxnSpPr>
              <a:stCxn id="21" idx="2"/>
              <a:endCxn id="22" idx="0"/>
            </p:cNvCxnSpPr>
            <p:nvPr/>
          </p:nvCxnSpPr>
          <p:spPr>
            <a:xfrm>
              <a:off x="5900053" y="2782275"/>
              <a:ext cx="0" cy="296316"/>
            </a:xfrm>
            <a:prstGeom prst="straightConnector1">
              <a:avLst/>
            </a:prstGeom>
            <a:ln w="28575">
              <a:solidFill>
                <a:srgbClr val="714FA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Conector recto de flecha 36"/>
            <p:cNvCxnSpPr>
              <a:stCxn id="24" idx="0"/>
              <a:endCxn id="23" idx="2"/>
            </p:cNvCxnSpPr>
            <p:nvPr/>
          </p:nvCxnSpPr>
          <p:spPr>
            <a:xfrm flipV="1">
              <a:off x="7162312" y="2782275"/>
              <a:ext cx="0" cy="296316"/>
            </a:xfrm>
            <a:prstGeom prst="straightConnector1">
              <a:avLst/>
            </a:prstGeom>
            <a:ln w="28575">
              <a:solidFill>
                <a:srgbClr val="714FA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onector recto de flecha 39"/>
            <p:cNvCxnSpPr>
              <a:stCxn id="22" idx="3"/>
              <a:endCxn id="24" idx="1"/>
            </p:cNvCxnSpPr>
            <p:nvPr/>
          </p:nvCxnSpPr>
          <p:spPr>
            <a:xfrm>
              <a:off x="6391205" y="3214139"/>
              <a:ext cx="279954" cy="0"/>
            </a:xfrm>
            <a:prstGeom prst="straightConnector1">
              <a:avLst/>
            </a:prstGeom>
            <a:ln w="28575">
              <a:solidFill>
                <a:srgbClr val="714FA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ector angular 43"/>
            <p:cNvCxnSpPr>
              <a:stCxn id="19" idx="3"/>
              <a:endCxn id="20" idx="2"/>
            </p:cNvCxnSpPr>
            <p:nvPr/>
          </p:nvCxnSpPr>
          <p:spPr>
            <a:xfrm flipV="1">
              <a:off x="3958021" y="2782275"/>
              <a:ext cx="725440" cy="431864"/>
            </a:xfrm>
            <a:prstGeom prst="bentConnector2">
              <a:avLst/>
            </a:prstGeom>
            <a:ln w="28575">
              <a:solidFill>
                <a:srgbClr val="714FA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Conector recto de flecha 44"/>
            <p:cNvCxnSpPr>
              <a:stCxn id="18" idx="2"/>
              <a:endCxn id="19" idx="0"/>
            </p:cNvCxnSpPr>
            <p:nvPr/>
          </p:nvCxnSpPr>
          <p:spPr>
            <a:xfrm>
              <a:off x="3329575" y="2833363"/>
              <a:ext cx="0" cy="245228"/>
            </a:xfrm>
            <a:prstGeom prst="straightConnector1">
              <a:avLst/>
            </a:prstGeom>
            <a:ln w="28575">
              <a:solidFill>
                <a:srgbClr val="714FA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Conector angular 47"/>
            <p:cNvCxnSpPr>
              <a:stCxn id="23" idx="3"/>
              <a:endCxn id="55" idx="3"/>
            </p:cNvCxnSpPr>
            <p:nvPr/>
          </p:nvCxnSpPr>
          <p:spPr>
            <a:xfrm flipH="1">
              <a:off x="5284484" y="2617683"/>
              <a:ext cx="2368980" cy="2170689"/>
            </a:xfrm>
            <a:prstGeom prst="bentConnector3">
              <a:avLst>
                <a:gd name="adj1" fmla="val -14425"/>
              </a:avLst>
            </a:prstGeom>
            <a:ln w="38100">
              <a:solidFill>
                <a:srgbClr val="714FA0"/>
              </a:solidFill>
              <a:tailEnd type="triangle"/>
            </a:ln>
          </p:spPr>
          <p:style>
            <a:lnRef idx="1">
              <a:schemeClr val="accent1"/>
            </a:lnRef>
            <a:fillRef idx="0">
              <a:schemeClr val="accent1"/>
            </a:fillRef>
            <a:effectRef idx="0">
              <a:schemeClr val="accent1"/>
            </a:effectRef>
            <a:fontRef idx="minor">
              <a:schemeClr val="tx1"/>
            </a:fontRef>
          </p:style>
        </p:cxnSp>
        <p:sp>
          <p:nvSpPr>
            <p:cNvPr id="55" name="Rectángulo redondeado 54"/>
            <p:cNvSpPr/>
            <p:nvPr/>
          </p:nvSpPr>
          <p:spPr>
            <a:xfrm>
              <a:off x="3859514" y="4643876"/>
              <a:ext cx="1424970" cy="288992"/>
            </a:xfrm>
            <a:prstGeom prst="roundRect">
              <a:avLst>
                <a:gd name="adj" fmla="val 13440"/>
              </a:avLst>
            </a:prstGeom>
            <a:solidFill>
              <a:srgbClr val="FF7828"/>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b="1" dirty="0">
                  <a:solidFill>
                    <a:schemeClr val="bg1"/>
                  </a:solidFill>
                  <a:latin typeface="Calibri" charset="0"/>
                  <a:ea typeface="Calibri" charset="0"/>
                  <a:cs typeface="Calibri" charset="0"/>
                </a:rPr>
                <a:t>CLIENTE</a:t>
              </a:r>
            </a:p>
          </p:txBody>
        </p:sp>
        <p:cxnSp>
          <p:nvCxnSpPr>
            <p:cNvPr id="57" name="Conector angular 56"/>
            <p:cNvCxnSpPr>
              <a:stCxn id="55" idx="1"/>
              <a:endCxn id="17" idx="1"/>
            </p:cNvCxnSpPr>
            <p:nvPr/>
          </p:nvCxnSpPr>
          <p:spPr>
            <a:xfrm rot="10800000">
              <a:off x="1538682" y="2617682"/>
              <a:ext cx="2320832" cy="2170690"/>
            </a:xfrm>
            <a:prstGeom prst="bentConnector3">
              <a:avLst>
                <a:gd name="adj1" fmla="val 117567"/>
              </a:avLst>
            </a:prstGeom>
            <a:ln w="38100">
              <a:solidFill>
                <a:srgbClr val="714FA0"/>
              </a:solidFill>
              <a:tailEnd type="triangle"/>
            </a:ln>
          </p:spPr>
          <p:style>
            <a:lnRef idx="1">
              <a:schemeClr val="accent1"/>
            </a:lnRef>
            <a:fillRef idx="0">
              <a:schemeClr val="accent1"/>
            </a:fillRef>
            <a:effectRef idx="0">
              <a:schemeClr val="accent1"/>
            </a:effectRef>
            <a:fontRef idx="minor">
              <a:schemeClr val="tx1"/>
            </a:fontRef>
          </p:style>
        </p:cxnSp>
        <p:sp>
          <p:nvSpPr>
            <p:cNvPr id="63" name="Rectángulo 62"/>
            <p:cNvSpPr/>
            <p:nvPr/>
          </p:nvSpPr>
          <p:spPr>
            <a:xfrm>
              <a:off x="1261677" y="723009"/>
              <a:ext cx="3816736" cy="246221"/>
            </a:xfrm>
            <a:prstGeom prst="rect">
              <a:avLst/>
            </a:prstGeom>
          </p:spPr>
          <p:txBody>
            <a:bodyPr wrap="square" lIns="0" tIns="0" rIns="0" bIns="0">
              <a:spAutoFit/>
            </a:bodyPr>
            <a:lstStyle/>
            <a:p>
              <a:pPr lvl="0"/>
              <a:r>
                <a:rPr lang="es-PE" sz="1600" b="1" dirty="0">
                  <a:solidFill>
                    <a:srgbClr val="714FA0"/>
                  </a:solidFill>
                  <a:latin typeface="Calibri" charset="0"/>
                  <a:ea typeface="Calibri" charset="0"/>
                  <a:cs typeface="Calibri" charset="0"/>
                </a:rPr>
                <a:t>Estratégicos</a:t>
              </a:r>
              <a:endParaRPr lang="es-ES" sz="1600" b="1" dirty="0">
                <a:solidFill>
                  <a:srgbClr val="714FA0"/>
                </a:solidFill>
                <a:latin typeface="Calibri" charset="0"/>
                <a:ea typeface="Calibri" charset="0"/>
                <a:cs typeface="Calibri" charset="0"/>
              </a:endParaRPr>
            </a:p>
          </p:txBody>
        </p:sp>
        <p:sp>
          <p:nvSpPr>
            <p:cNvPr id="64" name="Rectángulo 63"/>
            <p:cNvSpPr/>
            <p:nvPr/>
          </p:nvSpPr>
          <p:spPr>
            <a:xfrm>
              <a:off x="1261677" y="1975783"/>
              <a:ext cx="3816736" cy="246221"/>
            </a:xfrm>
            <a:prstGeom prst="rect">
              <a:avLst/>
            </a:prstGeom>
          </p:spPr>
          <p:txBody>
            <a:bodyPr wrap="square" lIns="0" tIns="0" rIns="0" bIns="0">
              <a:spAutoFit/>
            </a:bodyPr>
            <a:lstStyle/>
            <a:p>
              <a:pPr lvl="0"/>
              <a:r>
                <a:rPr lang="es-PE" sz="1600" b="1">
                  <a:solidFill>
                    <a:srgbClr val="714FA0"/>
                  </a:solidFill>
                  <a:latin typeface="Calibri" charset="0"/>
                  <a:ea typeface="Calibri" charset="0"/>
                  <a:cs typeface="Calibri" charset="0"/>
                </a:rPr>
                <a:t>Operativos</a:t>
              </a:r>
              <a:endParaRPr lang="es-ES" sz="1600" b="1" dirty="0">
                <a:solidFill>
                  <a:srgbClr val="714FA0"/>
                </a:solidFill>
                <a:latin typeface="Calibri" charset="0"/>
                <a:ea typeface="Calibri" charset="0"/>
                <a:cs typeface="Calibri" charset="0"/>
              </a:endParaRPr>
            </a:p>
          </p:txBody>
        </p:sp>
        <p:sp>
          <p:nvSpPr>
            <p:cNvPr id="65" name="Rectángulo 64"/>
            <p:cNvSpPr/>
            <p:nvPr/>
          </p:nvSpPr>
          <p:spPr>
            <a:xfrm>
              <a:off x="1261677" y="3647603"/>
              <a:ext cx="3816736" cy="246221"/>
            </a:xfrm>
            <a:prstGeom prst="rect">
              <a:avLst/>
            </a:prstGeom>
          </p:spPr>
          <p:txBody>
            <a:bodyPr wrap="square" lIns="0" tIns="0" rIns="0" bIns="0">
              <a:spAutoFit/>
            </a:bodyPr>
            <a:lstStyle/>
            <a:p>
              <a:pPr lvl="0"/>
              <a:r>
                <a:rPr lang="es-PE" sz="1600" b="1" dirty="0">
                  <a:solidFill>
                    <a:srgbClr val="714FA0"/>
                  </a:solidFill>
                  <a:latin typeface="Calibri" charset="0"/>
                  <a:ea typeface="Calibri" charset="0"/>
                  <a:cs typeface="Calibri" charset="0"/>
                </a:rPr>
                <a:t>De apoyo</a:t>
              </a:r>
              <a:endParaRPr lang="es-ES" sz="1600" b="1" dirty="0">
                <a:solidFill>
                  <a:srgbClr val="714FA0"/>
                </a:solidFill>
                <a:latin typeface="Calibri" charset="0"/>
                <a:ea typeface="Calibri" charset="0"/>
                <a:cs typeface="Calibri" charset="0"/>
              </a:endParaRPr>
            </a:p>
          </p:txBody>
        </p:sp>
      </p:grpSp>
      <p:sp>
        <p:nvSpPr>
          <p:cNvPr id="41" name="Rectángulo 40">
            <a:extLst>
              <a:ext uri="{FF2B5EF4-FFF2-40B4-BE49-F238E27FC236}">
                <a16:creationId xmlns:a16="http://schemas.microsoft.com/office/drawing/2014/main" id="{D5BBD7B5-C5A8-4449-B44E-CD34329A16F1}"/>
              </a:ext>
            </a:extLst>
          </p:cNvPr>
          <p:cNvSpPr/>
          <p:nvPr/>
        </p:nvSpPr>
        <p:spPr>
          <a:xfrm>
            <a:off x="514870" y="5049322"/>
            <a:ext cx="2226572" cy="153888"/>
          </a:xfrm>
          <a:prstGeom prst="rect">
            <a:avLst/>
          </a:prstGeom>
        </p:spPr>
        <p:txBody>
          <a:bodyPr wrap="none" lIns="0" tIns="0" rIns="0" bIns="0">
            <a:spAutoFit/>
          </a:bodyPr>
          <a:lstStyle/>
          <a:p>
            <a:r>
              <a:rPr lang="es-PE" sz="1000" dirty="0">
                <a:solidFill>
                  <a:schemeClr val="bg1">
                    <a:lumMod val="50000"/>
                  </a:schemeClr>
                </a:solidFill>
                <a:latin typeface="Calibri" charset="0"/>
                <a:ea typeface="Calibri" charset="0"/>
                <a:cs typeface="Calibri" charset="0"/>
              </a:rPr>
              <a:t>Beltrán, Carmona, Rivas y Tejedor 2009: 35</a:t>
            </a:r>
          </a:p>
        </p:txBody>
      </p:sp>
      <p:sp>
        <p:nvSpPr>
          <p:cNvPr id="42" name="Rectángulo redondeado 14">
            <a:extLst>
              <a:ext uri="{FF2B5EF4-FFF2-40B4-BE49-F238E27FC236}">
                <a16:creationId xmlns:a16="http://schemas.microsoft.com/office/drawing/2014/main" id="{273823F1-7FE8-4B3B-8F03-E8F9810FE2D1}"/>
              </a:ext>
            </a:extLst>
          </p:cNvPr>
          <p:cNvSpPr/>
          <p:nvPr/>
        </p:nvSpPr>
        <p:spPr>
          <a:xfrm>
            <a:off x="6254056" y="4031520"/>
            <a:ext cx="1424970" cy="465623"/>
          </a:xfrm>
          <a:prstGeom prst="roundRect">
            <a:avLst>
              <a:gd name="adj" fmla="val 13440"/>
            </a:avLst>
          </a:prstGeom>
          <a:solidFill>
            <a:srgbClr val="714F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_tradnl" sz="1200" dirty="0">
                <a:solidFill>
                  <a:schemeClr val="bg1"/>
                </a:solidFill>
                <a:latin typeface="Calibri" charset="0"/>
                <a:ea typeface="Calibri" charset="0"/>
                <a:cs typeface="Calibri" charset="0"/>
              </a:rPr>
              <a:t>Gestión Contable</a:t>
            </a:r>
          </a:p>
        </p:txBody>
      </p:sp>
      <p:sp>
        <p:nvSpPr>
          <p:cNvPr id="43" name="Rectangle 5">
            <a:extLst>
              <a:ext uri="{FF2B5EF4-FFF2-40B4-BE49-F238E27FC236}">
                <a16:creationId xmlns:a16="http://schemas.microsoft.com/office/drawing/2014/main" id="{693E320D-37EA-4A38-A093-BC4A346557BB}"/>
              </a:ext>
            </a:extLst>
          </p:cNvPr>
          <p:cNvSpPr/>
          <p:nvPr/>
        </p:nvSpPr>
        <p:spPr>
          <a:xfrm>
            <a:off x="439069" y="255280"/>
            <a:ext cx="7742405" cy="193899"/>
          </a:xfrm>
          <a:prstGeom prst="rect">
            <a:avLst/>
          </a:prstGeom>
        </p:spPr>
        <p:txBody>
          <a:bodyPr wrap="square" lIns="0" tIns="0" rIns="0" bIns="0" anchor="b">
            <a:spAutoFit/>
          </a:bodyPr>
          <a:lstStyle/>
          <a:p>
            <a:pPr>
              <a:lnSpc>
                <a:spcPct val="90000"/>
              </a:lnSpc>
              <a:spcBef>
                <a:spcPts val="1000"/>
              </a:spcBef>
              <a:defRPr/>
            </a:pPr>
            <a:r>
              <a:rPr lang="es-PE" sz="1400" b="1" dirty="0">
                <a:latin typeface="Calibri"/>
                <a:cs typeface="Calibri"/>
              </a:rPr>
              <a:t>+ </a:t>
            </a:r>
            <a:r>
              <a:rPr lang="es-PE" sz="1400" b="1" dirty="0">
                <a:latin typeface="Calibri" charset="0"/>
                <a:ea typeface="Calibri" charset="0"/>
                <a:cs typeface="Calibri" charset="0"/>
              </a:rPr>
              <a:t>EJEMPLO – MAPA DE PROCESOS EN UNA PANADERÍA</a:t>
            </a:r>
            <a:endParaRPr lang="es-PE" sz="1000" b="1" dirty="0">
              <a:latin typeface="Calibri" charset="0"/>
              <a:ea typeface="Calibri" charset="0"/>
              <a:cs typeface="Calibri" charset="0"/>
            </a:endParaRPr>
          </a:p>
        </p:txBody>
      </p:sp>
    </p:spTree>
    <p:extLst>
      <p:ext uri="{BB962C8B-B14F-4D97-AF65-F5344CB8AC3E}">
        <p14:creationId xmlns:p14="http://schemas.microsoft.com/office/powerpoint/2010/main" val="19807082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506413" y="5122841"/>
            <a:ext cx="2823162" cy="153888"/>
          </a:xfrm>
          <a:prstGeom prst="rect">
            <a:avLst/>
          </a:prstGeom>
        </p:spPr>
        <p:txBody>
          <a:bodyPr wrap="square" lIns="0" tIns="0" rIns="0" bIns="0">
            <a:spAutoFit/>
          </a:bodyPr>
          <a:lstStyle/>
          <a:p>
            <a:r>
              <a:rPr lang="es-PE" sz="1000" dirty="0">
                <a:solidFill>
                  <a:schemeClr val="bg1">
                    <a:lumMod val="50000"/>
                  </a:schemeClr>
                </a:solidFill>
                <a:latin typeface="Calibri" charset="0"/>
                <a:ea typeface="Calibri" charset="0"/>
                <a:cs typeface="Calibri" charset="0"/>
              </a:rPr>
              <a:t>Beltrán, Carmona, Rivas y Tejedor 2009: 35</a:t>
            </a:r>
          </a:p>
        </p:txBody>
      </p:sp>
      <p:sp>
        <p:nvSpPr>
          <p:cNvPr id="4"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EJEMPLOS</a:t>
            </a:r>
            <a:endParaRPr lang="es-PE" sz="1000" dirty="0">
              <a:solidFill>
                <a:schemeClr val="bg1">
                  <a:lumMod val="65000"/>
                </a:schemeClr>
              </a:solidFill>
              <a:latin typeface="Calibri" charset="0"/>
              <a:ea typeface="Calibri" charset="0"/>
              <a:cs typeface="Calibri" charset="0"/>
            </a:endParaRPr>
          </a:p>
        </p:txBody>
      </p:sp>
      <p:pic>
        <p:nvPicPr>
          <p:cNvPr id="2" name="Imagen 1">
            <a:extLst>
              <a:ext uri="{FF2B5EF4-FFF2-40B4-BE49-F238E27FC236}">
                <a16:creationId xmlns:a16="http://schemas.microsoft.com/office/drawing/2014/main" id="{CAFF5105-018A-4360-A9F5-C6F7A5C85950}"/>
              </a:ext>
            </a:extLst>
          </p:cNvPr>
          <p:cNvPicPr>
            <a:picLocks noChangeAspect="1"/>
          </p:cNvPicPr>
          <p:nvPr/>
        </p:nvPicPr>
        <p:blipFill>
          <a:blip r:embed="rId3"/>
          <a:stretch>
            <a:fillRect/>
          </a:stretch>
        </p:blipFill>
        <p:spPr>
          <a:xfrm>
            <a:off x="333375" y="900112"/>
            <a:ext cx="8477250" cy="3914775"/>
          </a:xfrm>
          <a:prstGeom prst="rect">
            <a:avLst/>
          </a:prstGeom>
        </p:spPr>
      </p:pic>
    </p:spTree>
    <p:extLst>
      <p:ext uri="{BB962C8B-B14F-4D97-AF65-F5344CB8AC3E}">
        <p14:creationId xmlns:p14="http://schemas.microsoft.com/office/powerpoint/2010/main" val="40365682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506413" y="5122841"/>
            <a:ext cx="2823162" cy="153888"/>
          </a:xfrm>
          <a:prstGeom prst="rect">
            <a:avLst/>
          </a:prstGeom>
        </p:spPr>
        <p:txBody>
          <a:bodyPr wrap="square" lIns="0" tIns="0" rIns="0" bIns="0">
            <a:spAutoFit/>
          </a:bodyPr>
          <a:lstStyle/>
          <a:p>
            <a:r>
              <a:rPr lang="es-PE" sz="1000" dirty="0">
                <a:solidFill>
                  <a:schemeClr val="bg1">
                    <a:lumMod val="50000"/>
                  </a:schemeClr>
                </a:solidFill>
                <a:latin typeface="Calibri" charset="0"/>
                <a:ea typeface="Calibri" charset="0"/>
                <a:cs typeface="Calibri" charset="0"/>
              </a:rPr>
              <a:t>Beltrán, Carmona, Rivas y Tejedor 2009: 35</a:t>
            </a:r>
          </a:p>
        </p:txBody>
      </p:sp>
      <p:sp>
        <p:nvSpPr>
          <p:cNvPr id="4"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EJEMPLOS</a:t>
            </a:r>
            <a:endParaRPr lang="es-PE" sz="1000" dirty="0">
              <a:solidFill>
                <a:schemeClr val="bg1">
                  <a:lumMod val="65000"/>
                </a:schemeClr>
              </a:solidFill>
              <a:latin typeface="Calibri" charset="0"/>
              <a:ea typeface="Calibri" charset="0"/>
              <a:cs typeface="Calibri" charset="0"/>
            </a:endParaRPr>
          </a:p>
        </p:txBody>
      </p:sp>
      <p:graphicFrame>
        <p:nvGraphicFramePr>
          <p:cNvPr id="5" name="Diagrama 4">
            <a:extLst>
              <a:ext uri="{FF2B5EF4-FFF2-40B4-BE49-F238E27FC236}">
                <a16:creationId xmlns:a16="http://schemas.microsoft.com/office/drawing/2014/main" id="{79641E1E-ECF4-4B1C-818E-3B5B617B2C9C}"/>
              </a:ext>
            </a:extLst>
          </p:cNvPr>
          <p:cNvGraphicFramePr/>
          <p:nvPr>
            <p:extLst>
              <p:ext uri="{D42A27DB-BD31-4B8C-83A1-F6EECF244321}">
                <p14:modId xmlns:p14="http://schemas.microsoft.com/office/powerpoint/2010/main" val="4271253075"/>
              </p:ext>
            </p:extLst>
          </p:nvPr>
        </p:nvGraphicFramePr>
        <p:xfrm>
          <a:off x="304799" y="743881"/>
          <a:ext cx="8602133"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75728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79F887A9-A6A1-4E2D-998B-F24CEBADF953}"/>
              </a:ext>
            </a:extLst>
          </p:cNvPr>
          <p:cNvPicPr>
            <a:picLocks noChangeAspect="1"/>
          </p:cNvPicPr>
          <p:nvPr/>
        </p:nvPicPr>
        <p:blipFill rotWithShape="1">
          <a:blip r:embed="rId3"/>
          <a:srcRect b="5655"/>
          <a:stretch/>
        </p:blipFill>
        <p:spPr>
          <a:xfrm>
            <a:off x="1636407" y="556846"/>
            <a:ext cx="6419850" cy="4780714"/>
          </a:xfrm>
          <a:prstGeom prst="rect">
            <a:avLst/>
          </a:prstGeom>
        </p:spPr>
      </p:pic>
      <p:sp>
        <p:nvSpPr>
          <p:cNvPr id="5" name="Rectangle 5">
            <a:extLst>
              <a:ext uri="{FF2B5EF4-FFF2-40B4-BE49-F238E27FC236}">
                <a16:creationId xmlns:a16="http://schemas.microsoft.com/office/drawing/2014/main" id="{97C69853-CE60-43A9-A7C4-2061A2B53885}"/>
              </a:ext>
            </a:extLst>
          </p:cNvPr>
          <p:cNvSpPr/>
          <p:nvPr/>
        </p:nvSpPr>
        <p:spPr>
          <a:xfrm>
            <a:off x="439069" y="255280"/>
            <a:ext cx="8200839" cy="193899"/>
          </a:xfrm>
          <a:prstGeom prst="rect">
            <a:avLst/>
          </a:prstGeom>
        </p:spPr>
        <p:txBody>
          <a:bodyPr wrap="square" lIns="0" tIns="0" rIns="0" bIns="0" anchor="b">
            <a:spAutoFit/>
          </a:bodyPr>
          <a:lstStyle/>
          <a:p>
            <a:pPr>
              <a:lnSpc>
                <a:spcPct val="90000"/>
              </a:lnSpc>
              <a:spcBef>
                <a:spcPts val="1000"/>
              </a:spcBef>
              <a:defRPr/>
            </a:pPr>
            <a:r>
              <a:rPr lang="es-PE" sz="1400" b="1" dirty="0">
                <a:latin typeface="Calibri"/>
                <a:cs typeface="Calibri"/>
              </a:rPr>
              <a:t>+ </a:t>
            </a:r>
            <a:r>
              <a:rPr lang="es-PE" sz="1400" b="1" dirty="0">
                <a:latin typeface="Calibri" charset="0"/>
                <a:ea typeface="Calibri" charset="0"/>
                <a:cs typeface="Calibri" charset="0"/>
              </a:rPr>
              <a:t>EJEMPLO – MAPA DE PROCESOS (con 4 agrupaciones) – Empresa de Programas de Formación Ocupacional</a:t>
            </a:r>
            <a:endParaRPr lang="es-PE" sz="1000" b="1" dirty="0">
              <a:latin typeface="Calibri" charset="0"/>
              <a:ea typeface="Calibri" charset="0"/>
              <a:cs typeface="Calibri" charset="0"/>
            </a:endParaRPr>
          </a:p>
        </p:txBody>
      </p:sp>
    </p:spTree>
    <p:extLst>
      <p:ext uri="{BB962C8B-B14F-4D97-AF65-F5344CB8AC3E}">
        <p14:creationId xmlns:p14="http://schemas.microsoft.com/office/powerpoint/2010/main" val="19002525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11452" y="1974068"/>
            <a:ext cx="6521095" cy="2460790"/>
          </a:xfrm>
          <a:prstGeom prst="rect">
            <a:avLst/>
          </a:prstGeom>
        </p:spPr>
      </p:pic>
      <p:sp>
        <p:nvSpPr>
          <p:cNvPr id="5" name="Flecha derecha 4"/>
          <p:cNvSpPr/>
          <p:nvPr/>
        </p:nvSpPr>
        <p:spPr>
          <a:xfrm rot="16200000">
            <a:off x="5717386" y="3631405"/>
            <a:ext cx="827488" cy="433688"/>
          </a:xfrm>
          <a:prstGeom prst="rightArrow">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 name="Flecha derecha 5"/>
          <p:cNvSpPr/>
          <p:nvPr/>
        </p:nvSpPr>
        <p:spPr>
          <a:xfrm rot="5400000">
            <a:off x="2108708" y="2777453"/>
            <a:ext cx="827488" cy="433688"/>
          </a:xfrm>
          <a:prstGeom prst="rightArrow">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CuadroTexto 6"/>
          <p:cNvSpPr txBox="1"/>
          <p:nvPr/>
        </p:nvSpPr>
        <p:spPr>
          <a:xfrm>
            <a:off x="1157640" y="4156770"/>
            <a:ext cx="2729624" cy="738664"/>
          </a:xfrm>
          <a:prstGeom prst="rect">
            <a:avLst/>
          </a:prstGeom>
          <a:noFill/>
        </p:spPr>
        <p:txBody>
          <a:bodyPr wrap="square" lIns="0" tIns="0" rIns="0" bIns="0" rtlCol="0">
            <a:spAutoFit/>
          </a:bodyPr>
          <a:lstStyle/>
          <a:p>
            <a:pPr lvl="0" algn="ctr"/>
            <a:r>
              <a:rPr lang="es-PE" sz="1200" dirty="0">
                <a:latin typeface="Calibri" charset="0"/>
                <a:ea typeface="Calibri" charset="0"/>
                <a:cs typeface="Calibri" charset="0"/>
              </a:rPr>
              <a:t>En el otro extremo, un escaso nivel </a:t>
            </a:r>
            <a:br>
              <a:rPr lang="es-PE" sz="1200" dirty="0">
                <a:latin typeface="Calibri" charset="0"/>
                <a:ea typeface="Calibri" charset="0"/>
                <a:cs typeface="Calibri" charset="0"/>
              </a:rPr>
            </a:br>
            <a:r>
              <a:rPr lang="es-PE" sz="1200" dirty="0">
                <a:latin typeface="Calibri" charset="0"/>
                <a:ea typeface="Calibri" charset="0"/>
                <a:cs typeface="Calibri" charset="0"/>
              </a:rPr>
              <a:t>de despliegue de los procesos podría conducir a la pérdida de información relevante para la gestión de la organización.</a:t>
            </a:r>
            <a:endParaRPr lang="es-ES" sz="1200" dirty="0">
              <a:latin typeface="Calibri" charset="0"/>
              <a:ea typeface="Calibri" charset="0"/>
              <a:cs typeface="Calibri" charset="0"/>
            </a:endParaRPr>
          </a:p>
        </p:txBody>
      </p:sp>
      <p:sp>
        <p:nvSpPr>
          <p:cNvPr id="8" name="CuadroTexto 7"/>
          <p:cNvSpPr txBox="1"/>
          <p:nvPr/>
        </p:nvSpPr>
        <p:spPr>
          <a:xfrm>
            <a:off x="4751388" y="1934170"/>
            <a:ext cx="2731412" cy="923330"/>
          </a:xfrm>
          <a:prstGeom prst="rect">
            <a:avLst/>
          </a:prstGeom>
          <a:noFill/>
        </p:spPr>
        <p:txBody>
          <a:bodyPr wrap="square" lIns="0" tIns="0" rIns="0" bIns="0" rtlCol="0">
            <a:spAutoFit/>
          </a:bodyPr>
          <a:lstStyle/>
          <a:p>
            <a:pPr lvl="0" algn="ctr"/>
            <a:r>
              <a:rPr lang="es-PE" sz="1200" dirty="0">
                <a:latin typeface="Calibri" charset="0"/>
                <a:ea typeface="Calibri" charset="0"/>
                <a:cs typeface="Calibri" charset="0"/>
              </a:rPr>
              <a:t>Mapas de proceso excesivamente detallados pueden contener </a:t>
            </a:r>
            <a:br>
              <a:rPr lang="es-PE" sz="1200" dirty="0">
                <a:latin typeface="Calibri" charset="0"/>
                <a:ea typeface="Calibri" charset="0"/>
                <a:cs typeface="Calibri" charset="0"/>
              </a:rPr>
            </a:br>
            <a:r>
              <a:rPr lang="es-PE" sz="1200" dirty="0">
                <a:latin typeface="Calibri" charset="0"/>
                <a:ea typeface="Calibri" charset="0"/>
                <a:cs typeface="Calibri" charset="0"/>
              </a:rPr>
              <a:t>mucha información, pero presentar dificultad para el entendimiento </a:t>
            </a:r>
            <a:br>
              <a:rPr lang="es-PE" sz="1200" dirty="0">
                <a:latin typeface="Calibri" charset="0"/>
                <a:ea typeface="Calibri" charset="0"/>
                <a:cs typeface="Calibri" charset="0"/>
              </a:rPr>
            </a:br>
            <a:r>
              <a:rPr lang="es-PE" sz="1200" dirty="0">
                <a:latin typeface="Calibri" charset="0"/>
                <a:ea typeface="Calibri" charset="0"/>
                <a:cs typeface="Calibri" charset="0"/>
              </a:rPr>
              <a:t>de la estructura de procesos.</a:t>
            </a:r>
          </a:p>
        </p:txBody>
      </p:sp>
      <p:sp>
        <p:nvSpPr>
          <p:cNvPr id="26"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EJEMPLOS</a:t>
            </a:r>
            <a:endParaRPr lang="es-PE" sz="1000" dirty="0">
              <a:solidFill>
                <a:schemeClr val="bg1">
                  <a:lumMod val="65000"/>
                </a:schemeClr>
              </a:solidFill>
              <a:latin typeface="Calibri" charset="0"/>
              <a:ea typeface="Calibri" charset="0"/>
              <a:cs typeface="Calibri" charset="0"/>
            </a:endParaRPr>
          </a:p>
        </p:txBody>
      </p:sp>
      <p:sp>
        <p:nvSpPr>
          <p:cNvPr id="27" name="object 7"/>
          <p:cNvSpPr txBox="1"/>
          <p:nvPr/>
        </p:nvSpPr>
        <p:spPr>
          <a:xfrm>
            <a:off x="507284" y="918474"/>
            <a:ext cx="7948458" cy="492443"/>
          </a:xfrm>
          <a:prstGeom prst="rect">
            <a:avLst/>
          </a:prstGeom>
        </p:spPr>
        <p:txBody>
          <a:bodyPr vert="horz" wrap="square" lIns="0" tIns="0" rIns="0" bIns="0" rtlCol="0">
            <a:spAutoFit/>
          </a:bodyPr>
          <a:lstStyle/>
          <a:p>
            <a:pPr marL="180000" indent="-168275">
              <a:buSzPct val="100000"/>
              <a:buFont typeface="Arial"/>
              <a:buChar char="•"/>
              <a:tabLst>
                <a:tab pos="121285" algn="l"/>
              </a:tabLst>
            </a:pPr>
            <a:r>
              <a:rPr lang="es-ES_tradnl" sz="1600" spc="-10" dirty="0">
                <a:solidFill>
                  <a:srgbClr val="262626"/>
                </a:solidFill>
                <a:latin typeface="Calibri" charset="0"/>
                <a:ea typeface="Calibri" charset="0"/>
                <a:cs typeface="Calibri" charset="0"/>
              </a:rPr>
              <a:t>El nivel de detalle de los mapas de procesos dependerá, del tamaño de la organización y de la complejidad de sus actividades.</a:t>
            </a:r>
          </a:p>
        </p:txBody>
      </p:sp>
    </p:spTree>
    <p:extLst>
      <p:ext uri="{BB962C8B-B14F-4D97-AF65-F5344CB8AC3E}">
        <p14:creationId xmlns:p14="http://schemas.microsoft.com/office/powerpoint/2010/main" val="9275993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EJEMPLOS</a:t>
            </a:r>
            <a:endParaRPr lang="es-PE" sz="1000" dirty="0">
              <a:solidFill>
                <a:schemeClr val="bg1">
                  <a:lumMod val="65000"/>
                </a:schemeClr>
              </a:solidFill>
              <a:latin typeface="Calibri" charset="0"/>
              <a:ea typeface="Calibri" charset="0"/>
              <a:cs typeface="Calibri" charset="0"/>
            </a:endParaRPr>
          </a:p>
        </p:txBody>
      </p:sp>
      <p:sp>
        <p:nvSpPr>
          <p:cNvPr id="3" name="Rectángulo redondeado 2"/>
          <p:cNvSpPr/>
          <p:nvPr/>
        </p:nvSpPr>
        <p:spPr>
          <a:xfrm>
            <a:off x="1203158" y="946484"/>
            <a:ext cx="7202905" cy="1854181"/>
          </a:xfrm>
          <a:prstGeom prst="roundRect">
            <a:avLst>
              <a:gd name="adj" fmla="val 9816"/>
            </a:avLst>
          </a:prstGeom>
          <a:solidFill>
            <a:srgbClr val="00B1C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72000" rIns="0" bIns="0" rtlCol="0" anchor="t"/>
          <a:lstStyle/>
          <a:p>
            <a:pPr marL="84138" indent="0" algn="just"/>
            <a:r>
              <a:rPr lang="es-ES" dirty="0">
                <a:latin typeface="Calibri" charset="0"/>
                <a:ea typeface="Calibri" charset="0"/>
                <a:cs typeface="Calibri" charset="0"/>
              </a:rPr>
              <a:t>El establecimiento y determinación de la estructura de procesos de una organización es una “tarea” que implica la posible realización de ajustes posteriores. Es habitual y normal que una organización establezca un primer mapa de procesos y, al cabo de un tiempo, perciba la necesidad de modificar dicha estructura por diferentes motivos:</a:t>
            </a:r>
          </a:p>
        </p:txBody>
      </p:sp>
      <p:sp>
        <p:nvSpPr>
          <p:cNvPr id="4" name="Rectángulo redondeado 3"/>
          <p:cNvSpPr/>
          <p:nvPr/>
        </p:nvSpPr>
        <p:spPr>
          <a:xfrm>
            <a:off x="1778528" y="2918056"/>
            <a:ext cx="1702619" cy="1736121"/>
          </a:xfrm>
          <a:prstGeom prst="roundRect">
            <a:avLst>
              <a:gd name="adj" fmla="val 6817"/>
            </a:avLst>
          </a:prstGeom>
          <a:solidFill>
            <a:srgbClr val="B9E7ED"/>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72000" rIns="0" bIns="0" rtlCol="0" anchor="t"/>
          <a:lstStyle/>
          <a:p>
            <a:pPr marL="84138" lvl="0" algn="ctr" defTabSz="457200" fontAlgn="auto">
              <a:spcBef>
                <a:spcPts val="0"/>
              </a:spcBef>
              <a:spcAft>
                <a:spcPts val="0"/>
              </a:spcAft>
              <a:defRPr/>
            </a:pPr>
            <a:r>
              <a:rPr lang="es-PE" sz="1600" dirty="0">
                <a:solidFill>
                  <a:schemeClr val="tx1"/>
                </a:solidFill>
                <a:latin typeface="Calibri" charset="0"/>
                <a:ea typeface="Calibri" charset="0"/>
                <a:cs typeface="Calibri" charset="0"/>
              </a:rPr>
              <a:t>Necesidad de agregar procesos para establecer otros indicadores relevantes.</a:t>
            </a:r>
          </a:p>
        </p:txBody>
      </p:sp>
      <p:sp>
        <p:nvSpPr>
          <p:cNvPr id="5" name="Rectángulo redondeado 4"/>
          <p:cNvSpPr/>
          <p:nvPr/>
        </p:nvSpPr>
        <p:spPr>
          <a:xfrm>
            <a:off x="3604922" y="2918056"/>
            <a:ext cx="2057933" cy="1736121"/>
          </a:xfrm>
          <a:prstGeom prst="roundRect">
            <a:avLst>
              <a:gd name="adj" fmla="val 7013"/>
            </a:avLst>
          </a:prstGeom>
          <a:solidFill>
            <a:srgbClr val="B9E7ED"/>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72000" rIns="0" bIns="0" rtlCol="0" anchor="t"/>
          <a:lstStyle/>
          <a:p>
            <a:pPr marL="84138" lvl="0" algn="ctr" defTabSz="457200" fontAlgn="auto">
              <a:spcBef>
                <a:spcPts val="0"/>
              </a:spcBef>
              <a:spcAft>
                <a:spcPts val="0"/>
              </a:spcAft>
              <a:defRPr/>
            </a:pPr>
            <a:r>
              <a:rPr lang="es-PE" sz="1600" dirty="0">
                <a:solidFill>
                  <a:schemeClr val="tx1"/>
                </a:solidFill>
                <a:latin typeface="Calibri" charset="0"/>
                <a:ea typeface="Calibri" charset="0"/>
                <a:cs typeface="Calibri" charset="0"/>
              </a:rPr>
              <a:t>Conveniencia </a:t>
            </a:r>
            <a:br>
              <a:rPr lang="es-PE" sz="1600" dirty="0">
                <a:solidFill>
                  <a:schemeClr val="tx1"/>
                </a:solidFill>
                <a:latin typeface="Calibri" charset="0"/>
                <a:ea typeface="Calibri" charset="0"/>
                <a:cs typeface="Calibri" charset="0"/>
              </a:rPr>
            </a:br>
            <a:r>
              <a:rPr lang="es-PE" sz="1600" dirty="0">
                <a:solidFill>
                  <a:schemeClr val="tx1"/>
                </a:solidFill>
                <a:latin typeface="Calibri" charset="0"/>
                <a:ea typeface="Calibri" charset="0"/>
                <a:cs typeface="Calibri" charset="0"/>
              </a:rPr>
              <a:t>de desagrupar procesos para obtener información </a:t>
            </a:r>
            <a:br>
              <a:rPr lang="es-PE" sz="1600" dirty="0">
                <a:solidFill>
                  <a:schemeClr val="tx1"/>
                </a:solidFill>
                <a:latin typeface="Calibri" charset="0"/>
                <a:ea typeface="Calibri" charset="0"/>
                <a:cs typeface="Calibri" charset="0"/>
              </a:rPr>
            </a:br>
            <a:r>
              <a:rPr lang="es-PE" sz="1600" dirty="0">
                <a:solidFill>
                  <a:schemeClr val="tx1"/>
                </a:solidFill>
                <a:latin typeface="Calibri" charset="0"/>
                <a:ea typeface="Calibri" charset="0"/>
                <a:cs typeface="Calibri" charset="0"/>
              </a:rPr>
              <a:t>más detallada y de mayor interés</a:t>
            </a:r>
            <a:endParaRPr lang="es-ES" sz="1600" dirty="0">
              <a:solidFill>
                <a:schemeClr val="tx1"/>
              </a:solidFill>
              <a:latin typeface="Calibri" charset="0"/>
              <a:ea typeface="Calibri" charset="0"/>
              <a:cs typeface="Calibri" charset="0"/>
            </a:endParaRPr>
          </a:p>
        </p:txBody>
      </p:sp>
      <p:sp>
        <p:nvSpPr>
          <p:cNvPr id="6" name="Rectángulo redondeado 5"/>
          <p:cNvSpPr/>
          <p:nvPr/>
        </p:nvSpPr>
        <p:spPr>
          <a:xfrm>
            <a:off x="5786630" y="2905626"/>
            <a:ext cx="1956905" cy="1736121"/>
          </a:xfrm>
          <a:prstGeom prst="roundRect">
            <a:avLst>
              <a:gd name="adj" fmla="val 6827"/>
            </a:avLst>
          </a:prstGeom>
          <a:solidFill>
            <a:srgbClr val="B9E7ED"/>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72000" rIns="0" bIns="0" rtlCol="0" anchor="t"/>
          <a:lstStyle/>
          <a:p>
            <a:pPr marL="84138" algn="ctr" defTabSz="457200" fontAlgn="auto">
              <a:spcBef>
                <a:spcPts val="0"/>
              </a:spcBef>
              <a:spcAft>
                <a:spcPts val="0"/>
              </a:spcAft>
              <a:defRPr/>
            </a:pPr>
            <a:r>
              <a:rPr lang="es-PE" sz="1600" dirty="0">
                <a:solidFill>
                  <a:schemeClr val="tx1"/>
                </a:solidFill>
                <a:latin typeface="Calibri" charset="0"/>
                <a:ea typeface="Calibri" charset="0"/>
                <a:cs typeface="Calibri" charset="0"/>
              </a:rPr>
              <a:t>Adaptar  actividades contempladas en diferentes procesos para mejorar la eficiencia y efectividad.</a:t>
            </a:r>
          </a:p>
        </p:txBody>
      </p:sp>
    </p:spTree>
    <p:extLst>
      <p:ext uri="{BB962C8B-B14F-4D97-AF65-F5344CB8AC3E}">
        <p14:creationId xmlns:p14="http://schemas.microsoft.com/office/powerpoint/2010/main" val="13015416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redondeado 2"/>
          <p:cNvSpPr/>
          <p:nvPr/>
        </p:nvSpPr>
        <p:spPr>
          <a:xfrm>
            <a:off x="2195111" y="912813"/>
            <a:ext cx="4753778" cy="1206868"/>
          </a:xfrm>
          <a:prstGeom prst="roundRect">
            <a:avLst/>
          </a:prstGeom>
          <a:solidFill>
            <a:srgbClr val="B9E7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ángulo redondeado 3"/>
          <p:cNvSpPr/>
          <p:nvPr/>
        </p:nvSpPr>
        <p:spPr>
          <a:xfrm>
            <a:off x="2440555" y="1548747"/>
            <a:ext cx="2006317" cy="453279"/>
          </a:xfrm>
          <a:prstGeom prst="round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Establecimiento de objetivos</a:t>
            </a:r>
          </a:p>
        </p:txBody>
      </p:sp>
      <p:sp>
        <p:nvSpPr>
          <p:cNvPr id="22" name="Rectángulo redondeado 21"/>
          <p:cNvSpPr/>
          <p:nvPr/>
        </p:nvSpPr>
        <p:spPr>
          <a:xfrm>
            <a:off x="4692316" y="1548747"/>
            <a:ext cx="2006317" cy="453279"/>
          </a:xfrm>
          <a:prstGeom prst="round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I+D para nuevos productos</a:t>
            </a:r>
          </a:p>
        </p:txBody>
      </p:sp>
      <p:sp>
        <p:nvSpPr>
          <p:cNvPr id="23" name="Flecha abajo 22"/>
          <p:cNvSpPr/>
          <p:nvPr/>
        </p:nvSpPr>
        <p:spPr>
          <a:xfrm>
            <a:off x="4361240" y="2053542"/>
            <a:ext cx="421520" cy="463013"/>
          </a:xfrm>
          <a:prstGeom prst="downArrow">
            <a:avLst/>
          </a:prstGeom>
          <a:solidFill>
            <a:srgbClr val="B9E7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redondeado 23"/>
          <p:cNvSpPr/>
          <p:nvPr/>
        </p:nvSpPr>
        <p:spPr>
          <a:xfrm>
            <a:off x="2195111" y="2516555"/>
            <a:ext cx="4753778" cy="1195254"/>
          </a:xfrm>
          <a:prstGeom prst="roundRect">
            <a:avLst>
              <a:gd name="adj" fmla="val 12754"/>
            </a:avLst>
          </a:prstGeom>
          <a:solidFill>
            <a:srgbClr val="FFD7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5" name="Cheurón 24"/>
          <p:cNvSpPr/>
          <p:nvPr/>
        </p:nvSpPr>
        <p:spPr>
          <a:xfrm>
            <a:off x="2288994" y="3149351"/>
            <a:ext cx="914433"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solidFill>
                  <a:schemeClr val="bg1"/>
                </a:solidFill>
              </a:rPr>
              <a:t>Corte</a:t>
            </a:r>
            <a:endParaRPr lang="es-ES_tradnl" dirty="0">
              <a:solidFill>
                <a:schemeClr val="bg1"/>
              </a:solidFill>
            </a:endParaRPr>
          </a:p>
        </p:txBody>
      </p:sp>
      <p:sp>
        <p:nvSpPr>
          <p:cNvPr id="45" name="Rectángulo redondeado 44"/>
          <p:cNvSpPr/>
          <p:nvPr/>
        </p:nvSpPr>
        <p:spPr>
          <a:xfrm>
            <a:off x="2195111" y="4108682"/>
            <a:ext cx="4753778" cy="1125305"/>
          </a:xfrm>
          <a:prstGeom prst="roundRect">
            <a:avLst>
              <a:gd name="adj" fmla="val 12754"/>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6" name="Flecha abajo 45"/>
          <p:cNvSpPr/>
          <p:nvPr/>
        </p:nvSpPr>
        <p:spPr>
          <a:xfrm rot="10800000">
            <a:off x="4361240" y="3723004"/>
            <a:ext cx="421520" cy="463013"/>
          </a:xfrm>
          <a:prstGeom prst="downArrow">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69" name="Agrupar 68"/>
          <p:cNvGrpSpPr/>
          <p:nvPr/>
        </p:nvGrpSpPr>
        <p:grpSpPr>
          <a:xfrm>
            <a:off x="2396358" y="4184039"/>
            <a:ext cx="4426442" cy="980967"/>
            <a:chOff x="1691549" y="3876773"/>
            <a:chExt cx="2989668" cy="980967"/>
          </a:xfrm>
        </p:grpSpPr>
        <p:sp>
          <p:nvSpPr>
            <p:cNvPr id="64" name="Rectángulo redondeado 63"/>
            <p:cNvSpPr/>
            <p:nvPr/>
          </p:nvSpPr>
          <p:spPr>
            <a:xfrm>
              <a:off x="2667090" y="4404461"/>
              <a:ext cx="1041216"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Gestión de Talento Humano</a:t>
              </a:r>
            </a:p>
          </p:txBody>
        </p:sp>
        <p:sp>
          <p:nvSpPr>
            <p:cNvPr id="65" name="Rectángulo redondeado 64"/>
            <p:cNvSpPr/>
            <p:nvPr/>
          </p:nvSpPr>
          <p:spPr>
            <a:xfrm>
              <a:off x="1691549" y="4404461"/>
              <a:ext cx="922147"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Limpieza</a:t>
              </a:r>
            </a:p>
          </p:txBody>
        </p:sp>
        <p:sp>
          <p:nvSpPr>
            <p:cNvPr id="66" name="Rectángulo redondeado 65"/>
            <p:cNvSpPr/>
            <p:nvPr/>
          </p:nvSpPr>
          <p:spPr>
            <a:xfrm>
              <a:off x="3708306" y="3876773"/>
              <a:ext cx="972911"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Mantenimiento</a:t>
              </a:r>
            </a:p>
          </p:txBody>
        </p:sp>
        <p:sp>
          <p:nvSpPr>
            <p:cNvPr id="67" name="Rectángulo redondeado 66"/>
            <p:cNvSpPr/>
            <p:nvPr/>
          </p:nvSpPr>
          <p:spPr>
            <a:xfrm>
              <a:off x="2725310" y="3876773"/>
              <a:ext cx="922147"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Gestión de Inventarios</a:t>
              </a:r>
            </a:p>
          </p:txBody>
        </p:sp>
        <p:sp>
          <p:nvSpPr>
            <p:cNvPr id="68" name="Rectángulo redondeado 67"/>
            <p:cNvSpPr/>
            <p:nvPr/>
          </p:nvSpPr>
          <p:spPr>
            <a:xfrm>
              <a:off x="1691550" y="3876773"/>
              <a:ext cx="922147"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Gestión administrativa</a:t>
              </a:r>
            </a:p>
          </p:txBody>
        </p:sp>
      </p:grpSp>
      <p:sp>
        <p:nvSpPr>
          <p:cNvPr id="89" name="Cheurón 88"/>
          <p:cNvSpPr/>
          <p:nvPr/>
        </p:nvSpPr>
        <p:spPr>
          <a:xfrm>
            <a:off x="7211028" y="912813"/>
            <a:ext cx="1111169" cy="4321175"/>
          </a:xfrm>
          <a:prstGeom prst="chevron">
            <a:avLst>
              <a:gd name="adj" fmla="val 3854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08" name="Pentágono 107"/>
          <p:cNvSpPr/>
          <p:nvPr/>
        </p:nvSpPr>
        <p:spPr>
          <a:xfrm>
            <a:off x="572661" y="912813"/>
            <a:ext cx="1111169" cy="4321175"/>
          </a:xfrm>
          <a:prstGeom prst="homePlate">
            <a:avLst>
              <a:gd name="adj" fmla="val 39583"/>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9" name="CuadroTexto 108"/>
          <p:cNvSpPr txBox="1"/>
          <p:nvPr/>
        </p:nvSpPr>
        <p:spPr>
          <a:xfrm rot="16200000">
            <a:off x="-870080" y="2936644"/>
            <a:ext cx="3756145" cy="246221"/>
          </a:xfrm>
          <a:prstGeom prst="rect">
            <a:avLst/>
          </a:prstGeom>
          <a:noFill/>
        </p:spPr>
        <p:txBody>
          <a:bodyPr wrap="square" lIns="0" tIns="0" rIns="0" bIns="0" rtlCol="0">
            <a:spAutoFit/>
          </a:bodyPr>
          <a:lstStyle/>
          <a:p>
            <a:pPr algn="ctr"/>
            <a:r>
              <a:rPr lang="es-ES_tradnl" sz="1600" b="1" dirty="0">
                <a:solidFill>
                  <a:schemeClr val="bg1"/>
                </a:solidFill>
                <a:latin typeface="Calibri" charset="0"/>
                <a:ea typeface="Calibri" charset="0"/>
                <a:cs typeface="Calibri" charset="0"/>
              </a:rPr>
              <a:t>Necesidades de clientes y usuarios</a:t>
            </a:r>
          </a:p>
        </p:txBody>
      </p:sp>
      <p:sp>
        <p:nvSpPr>
          <p:cNvPr id="110" name="CuadroTexto 109"/>
          <p:cNvSpPr txBox="1"/>
          <p:nvPr/>
        </p:nvSpPr>
        <p:spPr>
          <a:xfrm rot="16200000">
            <a:off x="5932785" y="2950290"/>
            <a:ext cx="3756145" cy="246221"/>
          </a:xfrm>
          <a:prstGeom prst="rect">
            <a:avLst/>
          </a:prstGeom>
          <a:noFill/>
        </p:spPr>
        <p:txBody>
          <a:bodyPr wrap="square" lIns="0" tIns="0" rIns="0" bIns="0" rtlCol="0">
            <a:spAutoFit/>
          </a:bodyPr>
          <a:lstStyle/>
          <a:p>
            <a:pPr algn="ctr"/>
            <a:r>
              <a:rPr lang="es-ES_tradnl" sz="1600" b="1" dirty="0">
                <a:solidFill>
                  <a:schemeClr val="bg1"/>
                </a:solidFill>
                <a:latin typeface="Calibri" charset="0"/>
                <a:ea typeface="Calibri" charset="0"/>
                <a:cs typeface="Calibri" charset="0"/>
              </a:rPr>
              <a:t>Satisfacción de clientes y usuarios</a:t>
            </a:r>
          </a:p>
        </p:txBody>
      </p:sp>
      <p:sp>
        <p:nvSpPr>
          <p:cNvPr id="26" name="Rectángulo redondeado 3">
            <a:extLst>
              <a:ext uri="{FF2B5EF4-FFF2-40B4-BE49-F238E27FC236}">
                <a16:creationId xmlns:a16="http://schemas.microsoft.com/office/drawing/2014/main" id="{6A90D7AD-6A50-40BD-840E-2586AEE25D61}"/>
              </a:ext>
            </a:extLst>
          </p:cNvPr>
          <p:cNvSpPr/>
          <p:nvPr/>
        </p:nvSpPr>
        <p:spPr>
          <a:xfrm>
            <a:off x="2432778" y="1010155"/>
            <a:ext cx="2006317" cy="453279"/>
          </a:xfrm>
          <a:prstGeom prst="round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Planeación Estratégica</a:t>
            </a:r>
          </a:p>
        </p:txBody>
      </p:sp>
      <p:sp>
        <p:nvSpPr>
          <p:cNvPr id="27" name="Rectángulo redondeado 21">
            <a:extLst>
              <a:ext uri="{FF2B5EF4-FFF2-40B4-BE49-F238E27FC236}">
                <a16:creationId xmlns:a16="http://schemas.microsoft.com/office/drawing/2014/main" id="{E5D28D79-2E67-4EC8-8E3D-33BEAD05D38E}"/>
              </a:ext>
            </a:extLst>
          </p:cNvPr>
          <p:cNvSpPr/>
          <p:nvPr/>
        </p:nvSpPr>
        <p:spPr>
          <a:xfrm>
            <a:off x="4692317" y="1009490"/>
            <a:ext cx="2006317" cy="453279"/>
          </a:xfrm>
          <a:prstGeom prst="round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Gestión de Mercadeo </a:t>
            </a:r>
          </a:p>
        </p:txBody>
      </p:sp>
      <p:sp>
        <p:nvSpPr>
          <p:cNvPr id="28" name="Rectángulo redondeado 21">
            <a:extLst>
              <a:ext uri="{FF2B5EF4-FFF2-40B4-BE49-F238E27FC236}">
                <a16:creationId xmlns:a16="http://schemas.microsoft.com/office/drawing/2014/main" id="{4748EA58-85E3-4B51-ACB3-1D2D5CE6C521}"/>
              </a:ext>
            </a:extLst>
          </p:cNvPr>
          <p:cNvSpPr/>
          <p:nvPr/>
        </p:nvSpPr>
        <p:spPr>
          <a:xfrm>
            <a:off x="2396359" y="2623898"/>
            <a:ext cx="4276872" cy="453279"/>
          </a:xfrm>
          <a:prstGeom prst="roundRect">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Gestión de Producción </a:t>
            </a:r>
          </a:p>
        </p:txBody>
      </p:sp>
      <p:sp>
        <p:nvSpPr>
          <p:cNvPr id="29" name="Cheurón 24">
            <a:extLst>
              <a:ext uri="{FF2B5EF4-FFF2-40B4-BE49-F238E27FC236}">
                <a16:creationId xmlns:a16="http://schemas.microsoft.com/office/drawing/2014/main" id="{8673A49A-6770-4CCF-A8B9-BE4A1AC78AA6}"/>
              </a:ext>
            </a:extLst>
          </p:cNvPr>
          <p:cNvSpPr/>
          <p:nvPr/>
        </p:nvSpPr>
        <p:spPr>
          <a:xfrm>
            <a:off x="3177668" y="3149351"/>
            <a:ext cx="1394333"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solidFill>
                  <a:schemeClr val="bg1"/>
                </a:solidFill>
              </a:rPr>
              <a:t>Confección</a:t>
            </a:r>
            <a:endParaRPr lang="es-ES_tradnl" dirty="0">
              <a:solidFill>
                <a:schemeClr val="bg1"/>
              </a:solidFill>
            </a:endParaRPr>
          </a:p>
        </p:txBody>
      </p:sp>
      <p:sp>
        <p:nvSpPr>
          <p:cNvPr id="30" name="Cheurón 24">
            <a:extLst>
              <a:ext uri="{FF2B5EF4-FFF2-40B4-BE49-F238E27FC236}">
                <a16:creationId xmlns:a16="http://schemas.microsoft.com/office/drawing/2014/main" id="{E4FF2801-EA53-47A3-8203-CE25BAE92DCB}"/>
              </a:ext>
            </a:extLst>
          </p:cNvPr>
          <p:cNvSpPr/>
          <p:nvPr/>
        </p:nvSpPr>
        <p:spPr>
          <a:xfrm>
            <a:off x="4546241" y="3149351"/>
            <a:ext cx="1127732"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solidFill>
                  <a:schemeClr val="bg1"/>
                </a:solidFill>
              </a:rPr>
              <a:t>Bordado</a:t>
            </a:r>
            <a:endParaRPr lang="es-ES_tradnl" dirty="0">
              <a:solidFill>
                <a:schemeClr val="bg1"/>
              </a:solidFill>
            </a:endParaRPr>
          </a:p>
        </p:txBody>
      </p:sp>
      <p:sp>
        <p:nvSpPr>
          <p:cNvPr id="31" name="Cheurón 24">
            <a:extLst>
              <a:ext uri="{FF2B5EF4-FFF2-40B4-BE49-F238E27FC236}">
                <a16:creationId xmlns:a16="http://schemas.microsoft.com/office/drawing/2014/main" id="{2DCBBF21-123A-498D-ADB5-9F68836F56F2}"/>
              </a:ext>
            </a:extLst>
          </p:cNvPr>
          <p:cNvSpPr/>
          <p:nvPr/>
        </p:nvSpPr>
        <p:spPr>
          <a:xfrm>
            <a:off x="5650528" y="3149351"/>
            <a:ext cx="1204678"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solidFill>
                  <a:schemeClr val="bg1"/>
                </a:solidFill>
              </a:rPr>
              <a:t>Empaque</a:t>
            </a:r>
            <a:endParaRPr lang="es-ES_tradnl" dirty="0">
              <a:solidFill>
                <a:schemeClr val="bg1"/>
              </a:solidFill>
            </a:endParaRPr>
          </a:p>
        </p:txBody>
      </p:sp>
      <p:sp>
        <p:nvSpPr>
          <p:cNvPr id="32" name="Rectángulo redondeado 63">
            <a:extLst>
              <a:ext uri="{FF2B5EF4-FFF2-40B4-BE49-F238E27FC236}">
                <a16:creationId xmlns:a16="http://schemas.microsoft.com/office/drawing/2014/main" id="{3C526C8B-B968-46F7-8EDA-B6445191A784}"/>
              </a:ext>
            </a:extLst>
          </p:cNvPr>
          <p:cNvSpPr/>
          <p:nvPr/>
        </p:nvSpPr>
        <p:spPr>
          <a:xfrm>
            <a:off x="5457489" y="4705510"/>
            <a:ext cx="1365311"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Gestión de Logística</a:t>
            </a:r>
          </a:p>
        </p:txBody>
      </p:sp>
      <p:cxnSp>
        <p:nvCxnSpPr>
          <p:cNvPr id="6" name="Conector: curvado 5">
            <a:extLst>
              <a:ext uri="{FF2B5EF4-FFF2-40B4-BE49-F238E27FC236}">
                <a16:creationId xmlns:a16="http://schemas.microsoft.com/office/drawing/2014/main" id="{1C1A4818-97B6-47D7-9194-FAE01CF0BE78}"/>
              </a:ext>
            </a:extLst>
          </p:cNvPr>
          <p:cNvCxnSpPr>
            <a:stCxn id="45" idx="3"/>
            <a:endCxn id="3" idx="3"/>
          </p:cNvCxnSpPr>
          <p:nvPr/>
        </p:nvCxnSpPr>
        <p:spPr>
          <a:xfrm flipV="1">
            <a:off x="6948889" y="1516247"/>
            <a:ext cx="12700" cy="3155088"/>
          </a:xfrm>
          <a:prstGeom prst="curvedConnector3">
            <a:avLst>
              <a:gd name="adj1" fmla="val 1800000"/>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Conector: curvado 7">
            <a:extLst>
              <a:ext uri="{FF2B5EF4-FFF2-40B4-BE49-F238E27FC236}">
                <a16:creationId xmlns:a16="http://schemas.microsoft.com/office/drawing/2014/main" id="{F781C5FF-EF32-4AEC-B372-28411F1DE8D6}"/>
              </a:ext>
            </a:extLst>
          </p:cNvPr>
          <p:cNvCxnSpPr>
            <a:stCxn id="3" idx="1"/>
            <a:endCxn id="45" idx="1"/>
          </p:cNvCxnSpPr>
          <p:nvPr/>
        </p:nvCxnSpPr>
        <p:spPr>
          <a:xfrm rot="10800000" flipV="1">
            <a:off x="2195111" y="1516247"/>
            <a:ext cx="12700" cy="3155088"/>
          </a:xfrm>
          <a:prstGeom prst="curvedConnector3">
            <a:avLst>
              <a:gd name="adj1" fmla="val 1800000"/>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4" name="Rectangle 5">
            <a:extLst>
              <a:ext uri="{FF2B5EF4-FFF2-40B4-BE49-F238E27FC236}">
                <a16:creationId xmlns:a16="http://schemas.microsoft.com/office/drawing/2014/main" id="{E98437CF-076C-4A86-9920-ADC59EB134D7}"/>
              </a:ext>
            </a:extLst>
          </p:cNvPr>
          <p:cNvSpPr/>
          <p:nvPr/>
        </p:nvSpPr>
        <p:spPr>
          <a:xfrm>
            <a:off x="439069" y="255280"/>
            <a:ext cx="7742405" cy="193899"/>
          </a:xfrm>
          <a:prstGeom prst="rect">
            <a:avLst/>
          </a:prstGeom>
        </p:spPr>
        <p:txBody>
          <a:bodyPr wrap="square" lIns="0" tIns="0" rIns="0" bIns="0" anchor="b">
            <a:spAutoFit/>
          </a:bodyPr>
          <a:lstStyle/>
          <a:p>
            <a:pPr>
              <a:lnSpc>
                <a:spcPct val="90000"/>
              </a:lnSpc>
              <a:spcBef>
                <a:spcPts val="1000"/>
              </a:spcBef>
              <a:defRPr/>
            </a:pPr>
            <a:r>
              <a:rPr lang="es-PE" sz="1400" b="1" dirty="0">
                <a:latin typeface="Calibri"/>
                <a:cs typeface="Calibri"/>
              </a:rPr>
              <a:t>+ </a:t>
            </a:r>
            <a:r>
              <a:rPr lang="es-PE" sz="1400" b="1" dirty="0">
                <a:latin typeface="Calibri" charset="0"/>
                <a:ea typeface="Calibri" charset="0"/>
                <a:cs typeface="Calibri" charset="0"/>
              </a:rPr>
              <a:t>EJEMPLO – MAPA DE PROCESOS EN UNA EMPRESA TEXTIL</a:t>
            </a:r>
            <a:endParaRPr lang="es-PE" sz="1000" b="1" dirty="0">
              <a:latin typeface="Calibri" charset="0"/>
              <a:ea typeface="Calibri" charset="0"/>
              <a:cs typeface="Calibri" charset="0"/>
            </a:endParaRPr>
          </a:p>
        </p:txBody>
      </p:sp>
    </p:spTree>
    <p:extLst>
      <p:ext uri="{BB962C8B-B14F-4D97-AF65-F5344CB8AC3E}">
        <p14:creationId xmlns:p14="http://schemas.microsoft.com/office/powerpoint/2010/main" val="22384807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redondeado 2"/>
          <p:cNvSpPr/>
          <p:nvPr/>
        </p:nvSpPr>
        <p:spPr>
          <a:xfrm>
            <a:off x="2195111" y="912813"/>
            <a:ext cx="4753778" cy="1206868"/>
          </a:xfrm>
          <a:prstGeom prst="roundRect">
            <a:avLst/>
          </a:prstGeom>
          <a:solidFill>
            <a:srgbClr val="B9E7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ángulo redondeado 3"/>
          <p:cNvSpPr/>
          <p:nvPr/>
        </p:nvSpPr>
        <p:spPr>
          <a:xfrm>
            <a:off x="2440556" y="1548747"/>
            <a:ext cx="1829254" cy="453279"/>
          </a:xfrm>
          <a:prstGeom prst="round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latin typeface="Calibri" panose="020F0502020204030204" pitchFamily="34" charset="0"/>
                <a:cs typeface="Calibri" panose="020F0502020204030204" pitchFamily="34" charset="0"/>
              </a:rPr>
              <a:t>Gestión de relaciones con los </a:t>
            </a:r>
            <a:r>
              <a:rPr lang="es-ES_tradnl" sz="1400" dirty="0" err="1">
                <a:latin typeface="Calibri" panose="020F0502020204030204" pitchFamily="34" charset="0"/>
                <a:cs typeface="Calibri" panose="020F0502020204030204" pitchFamily="34" charset="0"/>
              </a:rPr>
              <a:t>stakeholders</a:t>
            </a:r>
            <a:endParaRPr lang="es-ES_tradnl" sz="1400" dirty="0">
              <a:latin typeface="Calibri" panose="020F0502020204030204" pitchFamily="34" charset="0"/>
              <a:cs typeface="Calibri" panose="020F0502020204030204" pitchFamily="34" charset="0"/>
            </a:endParaRPr>
          </a:p>
        </p:txBody>
      </p:sp>
      <p:sp>
        <p:nvSpPr>
          <p:cNvPr id="22" name="Rectángulo redondeado 21"/>
          <p:cNvSpPr/>
          <p:nvPr/>
        </p:nvSpPr>
        <p:spPr>
          <a:xfrm>
            <a:off x="4361006" y="1548747"/>
            <a:ext cx="1029472" cy="453279"/>
          </a:xfrm>
          <a:prstGeom prst="round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latin typeface="Calibri" panose="020F0502020204030204" pitchFamily="34" charset="0"/>
                <a:cs typeface="Calibri" panose="020F0502020204030204" pitchFamily="34" charset="0"/>
              </a:rPr>
              <a:t>Gestión de Riesgos</a:t>
            </a:r>
          </a:p>
        </p:txBody>
      </p:sp>
      <p:sp>
        <p:nvSpPr>
          <p:cNvPr id="23" name="Flecha abajo 22"/>
          <p:cNvSpPr/>
          <p:nvPr/>
        </p:nvSpPr>
        <p:spPr>
          <a:xfrm>
            <a:off x="4361240" y="2053542"/>
            <a:ext cx="421520" cy="463013"/>
          </a:xfrm>
          <a:prstGeom prst="downArrow">
            <a:avLst/>
          </a:prstGeom>
          <a:solidFill>
            <a:srgbClr val="B9E7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redondeado 23"/>
          <p:cNvSpPr/>
          <p:nvPr/>
        </p:nvSpPr>
        <p:spPr>
          <a:xfrm>
            <a:off x="2195111" y="2516555"/>
            <a:ext cx="4753778" cy="1195254"/>
          </a:xfrm>
          <a:prstGeom prst="roundRect">
            <a:avLst>
              <a:gd name="adj" fmla="val 12754"/>
            </a:avLst>
          </a:prstGeom>
          <a:solidFill>
            <a:srgbClr val="FFD7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5" name="Cheurón 24"/>
          <p:cNvSpPr/>
          <p:nvPr/>
        </p:nvSpPr>
        <p:spPr>
          <a:xfrm>
            <a:off x="2288994" y="3149351"/>
            <a:ext cx="1051489"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100" dirty="0">
                <a:solidFill>
                  <a:schemeClr val="bg1"/>
                </a:solidFill>
                <a:latin typeface="Calibri" panose="020F0502020204030204" pitchFamily="34" charset="0"/>
                <a:cs typeface="Calibri" panose="020F0502020204030204" pitchFamily="34" charset="0"/>
              </a:rPr>
              <a:t>Control de calidad</a:t>
            </a:r>
            <a:endParaRPr lang="es-ES_tradnl" sz="1400" dirty="0">
              <a:solidFill>
                <a:schemeClr val="bg1"/>
              </a:solidFill>
              <a:latin typeface="Calibri" panose="020F0502020204030204" pitchFamily="34" charset="0"/>
              <a:cs typeface="Calibri" panose="020F0502020204030204" pitchFamily="34" charset="0"/>
            </a:endParaRPr>
          </a:p>
        </p:txBody>
      </p:sp>
      <p:sp>
        <p:nvSpPr>
          <p:cNvPr id="45" name="Rectángulo redondeado 44"/>
          <p:cNvSpPr/>
          <p:nvPr/>
        </p:nvSpPr>
        <p:spPr>
          <a:xfrm>
            <a:off x="2195111" y="4108682"/>
            <a:ext cx="4753778" cy="1125305"/>
          </a:xfrm>
          <a:prstGeom prst="roundRect">
            <a:avLst>
              <a:gd name="adj" fmla="val 12754"/>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6" name="Flecha abajo 45"/>
          <p:cNvSpPr/>
          <p:nvPr/>
        </p:nvSpPr>
        <p:spPr>
          <a:xfrm rot="10800000">
            <a:off x="4361240" y="3723004"/>
            <a:ext cx="421520" cy="463013"/>
          </a:xfrm>
          <a:prstGeom prst="downArrow">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69" name="Agrupar 68"/>
          <p:cNvGrpSpPr/>
          <p:nvPr/>
        </p:nvGrpSpPr>
        <p:grpSpPr>
          <a:xfrm>
            <a:off x="2396358" y="4184039"/>
            <a:ext cx="4426442" cy="980967"/>
            <a:chOff x="1691549" y="3876773"/>
            <a:chExt cx="2989668" cy="980967"/>
          </a:xfrm>
        </p:grpSpPr>
        <p:sp>
          <p:nvSpPr>
            <p:cNvPr id="64" name="Rectángulo redondeado 63"/>
            <p:cNvSpPr/>
            <p:nvPr/>
          </p:nvSpPr>
          <p:spPr>
            <a:xfrm>
              <a:off x="2667090" y="4404461"/>
              <a:ext cx="1041216"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latin typeface="Calibri" panose="020F0502020204030204" pitchFamily="34" charset="0"/>
                  <a:cs typeface="Calibri" panose="020F0502020204030204" pitchFamily="34" charset="0"/>
                </a:rPr>
                <a:t>Gestión de RRHH</a:t>
              </a:r>
            </a:p>
          </p:txBody>
        </p:sp>
        <p:sp>
          <p:nvSpPr>
            <p:cNvPr id="65" name="Rectángulo redondeado 64"/>
            <p:cNvSpPr/>
            <p:nvPr/>
          </p:nvSpPr>
          <p:spPr>
            <a:xfrm>
              <a:off x="1691549" y="4404461"/>
              <a:ext cx="922147"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latin typeface="Calibri" panose="020F0502020204030204" pitchFamily="34" charset="0"/>
                  <a:cs typeface="Calibri" panose="020F0502020204030204" pitchFamily="34" charset="0"/>
                </a:rPr>
                <a:t>Gestión Legal</a:t>
              </a:r>
            </a:p>
          </p:txBody>
        </p:sp>
        <p:sp>
          <p:nvSpPr>
            <p:cNvPr id="66" name="Rectángulo redondeado 65"/>
            <p:cNvSpPr/>
            <p:nvPr/>
          </p:nvSpPr>
          <p:spPr>
            <a:xfrm>
              <a:off x="3708306" y="3876773"/>
              <a:ext cx="972911"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latin typeface="Calibri" panose="020F0502020204030204" pitchFamily="34" charset="0"/>
                  <a:cs typeface="Calibri" panose="020F0502020204030204" pitchFamily="34" charset="0"/>
                </a:rPr>
                <a:t>Mantenimiento</a:t>
              </a:r>
            </a:p>
          </p:txBody>
        </p:sp>
        <p:sp>
          <p:nvSpPr>
            <p:cNvPr id="67" name="Rectángulo redondeado 66"/>
            <p:cNvSpPr/>
            <p:nvPr/>
          </p:nvSpPr>
          <p:spPr>
            <a:xfrm>
              <a:off x="2725310" y="3876773"/>
              <a:ext cx="922147"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latin typeface="Calibri" panose="020F0502020204030204" pitchFamily="34" charset="0"/>
                  <a:cs typeface="Calibri" panose="020F0502020204030204" pitchFamily="34" charset="0"/>
                </a:rPr>
                <a:t>Gestión de Compras</a:t>
              </a:r>
            </a:p>
          </p:txBody>
        </p:sp>
        <p:sp>
          <p:nvSpPr>
            <p:cNvPr id="68" name="Rectángulo redondeado 67"/>
            <p:cNvSpPr/>
            <p:nvPr/>
          </p:nvSpPr>
          <p:spPr>
            <a:xfrm>
              <a:off x="1691550" y="3876773"/>
              <a:ext cx="922147"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latin typeface="Calibri" panose="020F0502020204030204" pitchFamily="34" charset="0"/>
                  <a:cs typeface="Calibri" panose="020F0502020204030204" pitchFamily="34" charset="0"/>
                </a:rPr>
                <a:t>Gestión administrativa</a:t>
              </a:r>
            </a:p>
          </p:txBody>
        </p:sp>
      </p:grpSp>
      <p:sp>
        <p:nvSpPr>
          <p:cNvPr id="89" name="Cheurón 88"/>
          <p:cNvSpPr/>
          <p:nvPr/>
        </p:nvSpPr>
        <p:spPr>
          <a:xfrm>
            <a:off x="7211028" y="912813"/>
            <a:ext cx="1111169" cy="4321175"/>
          </a:xfrm>
          <a:prstGeom prst="chevron">
            <a:avLst>
              <a:gd name="adj" fmla="val 38542"/>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08" name="Pentágono 107"/>
          <p:cNvSpPr/>
          <p:nvPr/>
        </p:nvSpPr>
        <p:spPr>
          <a:xfrm>
            <a:off x="572661" y="912813"/>
            <a:ext cx="1111169" cy="4321175"/>
          </a:xfrm>
          <a:prstGeom prst="homePlate">
            <a:avLst>
              <a:gd name="adj" fmla="val 39583"/>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9" name="CuadroTexto 108"/>
          <p:cNvSpPr txBox="1"/>
          <p:nvPr/>
        </p:nvSpPr>
        <p:spPr>
          <a:xfrm rot="16200000">
            <a:off x="-870080" y="2936644"/>
            <a:ext cx="3756145" cy="246221"/>
          </a:xfrm>
          <a:prstGeom prst="rect">
            <a:avLst/>
          </a:prstGeom>
          <a:noFill/>
        </p:spPr>
        <p:txBody>
          <a:bodyPr wrap="square" lIns="0" tIns="0" rIns="0" bIns="0" rtlCol="0">
            <a:spAutoFit/>
          </a:bodyPr>
          <a:lstStyle/>
          <a:p>
            <a:pPr algn="ctr"/>
            <a:r>
              <a:rPr lang="es-ES_tradnl" sz="1600" b="1" dirty="0">
                <a:solidFill>
                  <a:schemeClr val="bg1"/>
                </a:solidFill>
                <a:latin typeface="Calibri" charset="0"/>
                <a:ea typeface="Calibri" charset="0"/>
                <a:cs typeface="Calibri" charset="0"/>
              </a:rPr>
              <a:t>Necesidades de clientes y usuarios</a:t>
            </a:r>
          </a:p>
        </p:txBody>
      </p:sp>
      <p:sp>
        <p:nvSpPr>
          <p:cNvPr id="110" name="CuadroTexto 109"/>
          <p:cNvSpPr txBox="1"/>
          <p:nvPr/>
        </p:nvSpPr>
        <p:spPr>
          <a:xfrm rot="16200000">
            <a:off x="5932785" y="2950290"/>
            <a:ext cx="3756145" cy="246221"/>
          </a:xfrm>
          <a:prstGeom prst="rect">
            <a:avLst/>
          </a:prstGeom>
          <a:noFill/>
        </p:spPr>
        <p:txBody>
          <a:bodyPr wrap="square" lIns="0" tIns="0" rIns="0" bIns="0" rtlCol="0">
            <a:spAutoFit/>
          </a:bodyPr>
          <a:lstStyle/>
          <a:p>
            <a:pPr algn="ctr"/>
            <a:r>
              <a:rPr lang="es-ES_tradnl" sz="1600" b="1" dirty="0">
                <a:solidFill>
                  <a:schemeClr val="bg1"/>
                </a:solidFill>
                <a:latin typeface="Calibri" charset="0"/>
                <a:ea typeface="Calibri" charset="0"/>
                <a:cs typeface="Calibri" charset="0"/>
              </a:rPr>
              <a:t>Satisfacción de clientes y usuarios</a:t>
            </a:r>
          </a:p>
        </p:txBody>
      </p:sp>
      <p:sp>
        <p:nvSpPr>
          <p:cNvPr id="26" name="Rectángulo redondeado 3">
            <a:extLst>
              <a:ext uri="{FF2B5EF4-FFF2-40B4-BE49-F238E27FC236}">
                <a16:creationId xmlns:a16="http://schemas.microsoft.com/office/drawing/2014/main" id="{6A90D7AD-6A50-40BD-840E-2586AEE25D61}"/>
              </a:ext>
            </a:extLst>
          </p:cNvPr>
          <p:cNvSpPr/>
          <p:nvPr/>
        </p:nvSpPr>
        <p:spPr>
          <a:xfrm>
            <a:off x="2432779" y="1010155"/>
            <a:ext cx="1328892" cy="453279"/>
          </a:xfrm>
          <a:prstGeom prst="round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latin typeface="Calibri" panose="020F0502020204030204" pitchFamily="34" charset="0"/>
                <a:cs typeface="Calibri" panose="020F0502020204030204" pitchFamily="34" charset="0"/>
              </a:rPr>
              <a:t>Planeación Estratégica</a:t>
            </a:r>
          </a:p>
        </p:txBody>
      </p:sp>
      <p:sp>
        <p:nvSpPr>
          <p:cNvPr id="27" name="Rectángulo redondeado 21">
            <a:extLst>
              <a:ext uri="{FF2B5EF4-FFF2-40B4-BE49-F238E27FC236}">
                <a16:creationId xmlns:a16="http://schemas.microsoft.com/office/drawing/2014/main" id="{E5D28D79-2E67-4EC8-8E3D-33BEAD05D38E}"/>
              </a:ext>
            </a:extLst>
          </p:cNvPr>
          <p:cNvSpPr/>
          <p:nvPr/>
        </p:nvSpPr>
        <p:spPr>
          <a:xfrm>
            <a:off x="5382327" y="1009490"/>
            <a:ext cx="1316307" cy="453279"/>
          </a:xfrm>
          <a:prstGeom prst="round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latin typeface="Calibri" panose="020F0502020204030204" pitchFamily="34" charset="0"/>
                <a:cs typeface="Calibri" panose="020F0502020204030204" pitchFamily="34" charset="0"/>
              </a:rPr>
              <a:t>Análisis de Mercado</a:t>
            </a:r>
          </a:p>
        </p:txBody>
      </p:sp>
      <p:sp>
        <p:nvSpPr>
          <p:cNvPr id="32" name="Rectángulo redondeado 63">
            <a:extLst>
              <a:ext uri="{FF2B5EF4-FFF2-40B4-BE49-F238E27FC236}">
                <a16:creationId xmlns:a16="http://schemas.microsoft.com/office/drawing/2014/main" id="{3C526C8B-B968-46F7-8EDA-B6445191A784}"/>
              </a:ext>
            </a:extLst>
          </p:cNvPr>
          <p:cNvSpPr/>
          <p:nvPr/>
        </p:nvSpPr>
        <p:spPr>
          <a:xfrm>
            <a:off x="5457489" y="4705510"/>
            <a:ext cx="1365311" cy="453279"/>
          </a:xfrm>
          <a:prstGeom prst="roundRect">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latin typeface="Calibri" panose="020F0502020204030204" pitchFamily="34" charset="0"/>
                <a:cs typeface="Calibri" panose="020F0502020204030204" pitchFamily="34" charset="0"/>
              </a:rPr>
              <a:t>Gestión de Logística</a:t>
            </a:r>
          </a:p>
        </p:txBody>
      </p:sp>
      <p:cxnSp>
        <p:nvCxnSpPr>
          <p:cNvPr id="6" name="Conector: curvado 5">
            <a:extLst>
              <a:ext uri="{FF2B5EF4-FFF2-40B4-BE49-F238E27FC236}">
                <a16:creationId xmlns:a16="http://schemas.microsoft.com/office/drawing/2014/main" id="{1C1A4818-97B6-47D7-9194-FAE01CF0BE78}"/>
              </a:ext>
            </a:extLst>
          </p:cNvPr>
          <p:cNvCxnSpPr>
            <a:stCxn id="45" idx="3"/>
            <a:endCxn id="3" idx="3"/>
          </p:cNvCxnSpPr>
          <p:nvPr/>
        </p:nvCxnSpPr>
        <p:spPr>
          <a:xfrm flipV="1">
            <a:off x="6948889" y="1516247"/>
            <a:ext cx="12700" cy="3155088"/>
          </a:xfrm>
          <a:prstGeom prst="curvedConnector3">
            <a:avLst>
              <a:gd name="adj1" fmla="val 1800000"/>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Conector: curvado 7">
            <a:extLst>
              <a:ext uri="{FF2B5EF4-FFF2-40B4-BE49-F238E27FC236}">
                <a16:creationId xmlns:a16="http://schemas.microsoft.com/office/drawing/2014/main" id="{F781C5FF-EF32-4AEC-B372-28411F1DE8D6}"/>
              </a:ext>
            </a:extLst>
          </p:cNvPr>
          <p:cNvCxnSpPr>
            <a:stCxn id="3" idx="1"/>
            <a:endCxn id="45" idx="1"/>
          </p:cNvCxnSpPr>
          <p:nvPr/>
        </p:nvCxnSpPr>
        <p:spPr>
          <a:xfrm rot="10800000" flipV="1">
            <a:off x="2195111" y="1516247"/>
            <a:ext cx="12700" cy="3155088"/>
          </a:xfrm>
          <a:prstGeom prst="curvedConnector3">
            <a:avLst>
              <a:gd name="adj1" fmla="val 1800000"/>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4" name="Rectangle 5">
            <a:extLst>
              <a:ext uri="{FF2B5EF4-FFF2-40B4-BE49-F238E27FC236}">
                <a16:creationId xmlns:a16="http://schemas.microsoft.com/office/drawing/2014/main" id="{E98437CF-076C-4A86-9920-ADC59EB134D7}"/>
              </a:ext>
            </a:extLst>
          </p:cNvPr>
          <p:cNvSpPr/>
          <p:nvPr/>
        </p:nvSpPr>
        <p:spPr>
          <a:xfrm>
            <a:off x="439069" y="255280"/>
            <a:ext cx="7742405" cy="193899"/>
          </a:xfrm>
          <a:prstGeom prst="rect">
            <a:avLst/>
          </a:prstGeom>
        </p:spPr>
        <p:txBody>
          <a:bodyPr wrap="square" lIns="0" tIns="0" rIns="0" bIns="0" anchor="b">
            <a:spAutoFit/>
          </a:bodyPr>
          <a:lstStyle/>
          <a:p>
            <a:pPr>
              <a:lnSpc>
                <a:spcPct val="90000"/>
              </a:lnSpc>
              <a:spcBef>
                <a:spcPts val="1000"/>
              </a:spcBef>
              <a:defRPr/>
            </a:pPr>
            <a:r>
              <a:rPr lang="es-PE" sz="1400" b="1" dirty="0">
                <a:latin typeface="Calibri"/>
                <a:cs typeface="Calibri"/>
              </a:rPr>
              <a:t>+ </a:t>
            </a:r>
            <a:r>
              <a:rPr lang="es-PE" sz="1400" b="1" dirty="0">
                <a:latin typeface="Calibri" charset="0"/>
                <a:ea typeface="Calibri" charset="0"/>
                <a:cs typeface="Calibri" charset="0"/>
              </a:rPr>
              <a:t>EJEMPLO – MAPA DE PROCESOS EN UNA EMPRESA DE DESARROLLO DE SOFTWARE</a:t>
            </a:r>
            <a:endParaRPr lang="es-PE" sz="1000" b="1" dirty="0">
              <a:latin typeface="Calibri" charset="0"/>
              <a:ea typeface="Calibri" charset="0"/>
              <a:cs typeface="Calibri" charset="0"/>
            </a:endParaRPr>
          </a:p>
        </p:txBody>
      </p:sp>
      <p:sp>
        <p:nvSpPr>
          <p:cNvPr id="35" name="Rectángulo redondeado 21">
            <a:extLst>
              <a:ext uri="{FF2B5EF4-FFF2-40B4-BE49-F238E27FC236}">
                <a16:creationId xmlns:a16="http://schemas.microsoft.com/office/drawing/2014/main" id="{13B69EA6-B9EA-4F89-9E01-CCDF963B3E01}"/>
              </a:ext>
            </a:extLst>
          </p:cNvPr>
          <p:cNvSpPr/>
          <p:nvPr/>
        </p:nvSpPr>
        <p:spPr>
          <a:xfrm>
            <a:off x="3920636" y="996007"/>
            <a:ext cx="1316307" cy="453279"/>
          </a:xfrm>
          <a:prstGeom prst="round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350" dirty="0">
                <a:latin typeface="Calibri" panose="020F0502020204030204" pitchFamily="34" charset="0"/>
                <a:cs typeface="Calibri" panose="020F0502020204030204" pitchFamily="34" charset="0"/>
              </a:rPr>
              <a:t>Definición de Misión y Visión</a:t>
            </a:r>
          </a:p>
        </p:txBody>
      </p:sp>
      <p:sp>
        <p:nvSpPr>
          <p:cNvPr id="36" name="Rectángulo redondeado 21">
            <a:extLst>
              <a:ext uri="{FF2B5EF4-FFF2-40B4-BE49-F238E27FC236}">
                <a16:creationId xmlns:a16="http://schemas.microsoft.com/office/drawing/2014/main" id="{68878CDA-4D84-4F59-948E-2C6B0385778E}"/>
              </a:ext>
            </a:extLst>
          </p:cNvPr>
          <p:cNvSpPr/>
          <p:nvPr/>
        </p:nvSpPr>
        <p:spPr>
          <a:xfrm>
            <a:off x="5481674" y="1548747"/>
            <a:ext cx="1264781" cy="453279"/>
          </a:xfrm>
          <a:prstGeom prst="round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latin typeface="Calibri" panose="020F0502020204030204" pitchFamily="34" charset="0"/>
                <a:cs typeface="Calibri" panose="020F0502020204030204" pitchFamily="34" charset="0"/>
              </a:rPr>
              <a:t>Gestión MKT y Ventas</a:t>
            </a:r>
          </a:p>
        </p:txBody>
      </p:sp>
      <p:sp>
        <p:nvSpPr>
          <p:cNvPr id="37" name="Cheurón 24">
            <a:extLst>
              <a:ext uri="{FF2B5EF4-FFF2-40B4-BE49-F238E27FC236}">
                <a16:creationId xmlns:a16="http://schemas.microsoft.com/office/drawing/2014/main" id="{776727E3-9EED-4EBA-9F75-A1DE808977F6}"/>
              </a:ext>
            </a:extLst>
          </p:cNvPr>
          <p:cNvSpPr/>
          <p:nvPr/>
        </p:nvSpPr>
        <p:spPr>
          <a:xfrm>
            <a:off x="2284313" y="2600405"/>
            <a:ext cx="1056170"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100" dirty="0">
                <a:solidFill>
                  <a:schemeClr val="bg1"/>
                </a:solidFill>
                <a:latin typeface="Calibri" panose="020F0502020204030204" pitchFamily="34" charset="0"/>
                <a:cs typeface="Calibri" panose="020F0502020204030204" pitchFamily="34" charset="0"/>
              </a:rPr>
              <a:t>Análisis de Requisitos</a:t>
            </a:r>
            <a:endParaRPr lang="es-ES_tradnl" sz="1400" dirty="0">
              <a:solidFill>
                <a:schemeClr val="bg1"/>
              </a:solidFill>
              <a:latin typeface="Calibri" panose="020F0502020204030204" pitchFamily="34" charset="0"/>
              <a:cs typeface="Calibri" panose="020F0502020204030204" pitchFamily="34" charset="0"/>
            </a:endParaRPr>
          </a:p>
        </p:txBody>
      </p:sp>
      <p:sp>
        <p:nvSpPr>
          <p:cNvPr id="38" name="Cheurón 24">
            <a:extLst>
              <a:ext uri="{FF2B5EF4-FFF2-40B4-BE49-F238E27FC236}">
                <a16:creationId xmlns:a16="http://schemas.microsoft.com/office/drawing/2014/main" id="{4C968265-5FB2-4298-A062-4256AD51F654}"/>
              </a:ext>
            </a:extLst>
          </p:cNvPr>
          <p:cNvSpPr/>
          <p:nvPr/>
        </p:nvSpPr>
        <p:spPr>
          <a:xfrm>
            <a:off x="3324721" y="2600405"/>
            <a:ext cx="1056170"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100" dirty="0">
                <a:solidFill>
                  <a:schemeClr val="bg1"/>
                </a:solidFill>
                <a:latin typeface="Calibri" panose="020F0502020204030204" pitchFamily="34" charset="0"/>
                <a:cs typeface="Calibri" panose="020F0502020204030204" pitchFamily="34" charset="0"/>
              </a:rPr>
              <a:t>Diseño de Software</a:t>
            </a:r>
            <a:endParaRPr lang="es-ES_tradnl" sz="1400" dirty="0">
              <a:solidFill>
                <a:schemeClr val="bg1"/>
              </a:solidFill>
              <a:latin typeface="Calibri" panose="020F0502020204030204" pitchFamily="34" charset="0"/>
              <a:cs typeface="Calibri" panose="020F0502020204030204" pitchFamily="34" charset="0"/>
            </a:endParaRPr>
          </a:p>
        </p:txBody>
      </p:sp>
      <p:sp>
        <p:nvSpPr>
          <p:cNvPr id="39" name="Cheurón 24">
            <a:extLst>
              <a:ext uri="{FF2B5EF4-FFF2-40B4-BE49-F238E27FC236}">
                <a16:creationId xmlns:a16="http://schemas.microsoft.com/office/drawing/2014/main" id="{8E9B6EAF-E27B-4460-B471-C1F7CCC5C1F6}"/>
              </a:ext>
            </a:extLst>
          </p:cNvPr>
          <p:cNvSpPr/>
          <p:nvPr/>
        </p:nvSpPr>
        <p:spPr>
          <a:xfrm>
            <a:off x="4366100" y="2601160"/>
            <a:ext cx="1140511"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100" dirty="0">
                <a:solidFill>
                  <a:schemeClr val="bg1"/>
                </a:solidFill>
                <a:latin typeface="Calibri" panose="020F0502020204030204" pitchFamily="34" charset="0"/>
                <a:cs typeface="Calibri" panose="020F0502020204030204" pitchFamily="34" charset="0"/>
              </a:rPr>
              <a:t>Desarrollo de Software</a:t>
            </a:r>
            <a:endParaRPr lang="es-ES_tradnl" sz="1400" dirty="0">
              <a:solidFill>
                <a:schemeClr val="bg1"/>
              </a:solidFill>
              <a:latin typeface="Calibri" panose="020F0502020204030204" pitchFamily="34" charset="0"/>
              <a:cs typeface="Calibri" panose="020F0502020204030204" pitchFamily="34" charset="0"/>
            </a:endParaRPr>
          </a:p>
        </p:txBody>
      </p:sp>
      <p:sp>
        <p:nvSpPr>
          <p:cNvPr id="40" name="Cheurón 24">
            <a:extLst>
              <a:ext uri="{FF2B5EF4-FFF2-40B4-BE49-F238E27FC236}">
                <a16:creationId xmlns:a16="http://schemas.microsoft.com/office/drawing/2014/main" id="{1874CA56-A8A1-41CA-B5A4-83B5307BB3C4}"/>
              </a:ext>
            </a:extLst>
          </p:cNvPr>
          <p:cNvSpPr/>
          <p:nvPr/>
        </p:nvSpPr>
        <p:spPr>
          <a:xfrm>
            <a:off x="5506611" y="2586893"/>
            <a:ext cx="1140511"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100" dirty="0">
                <a:solidFill>
                  <a:schemeClr val="bg1"/>
                </a:solidFill>
                <a:latin typeface="Calibri" panose="020F0502020204030204" pitchFamily="34" charset="0"/>
                <a:cs typeface="Calibri" panose="020F0502020204030204" pitchFamily="34" charset="0"/>
              </a:rPr>
              <a:t>Ejecución de Pruebas</a:t>
            </a:r>
            <a:endParaRPr lang="es-ES_tradnl" sz="1400" dirty="0">
              <a:solidFill>
                <a:schemeClr val="bg1"/>
              </a:solidFill>
              <a:latin typeface="Calibri" panose="020F0502020204030204" pitchFamily="34" charset="0"/>
              <a:cs typeface="Calibri" panose="020F0502020204030204" pitchFamily="34" charset="0"/>
            </a:endParaRPr>
          </a:p>
        </p:txBody>
      </p:sp>
      <p:sp>
        <p:nvSpPr>
          <p:cNvPr id="41" name="Cheurón 24">
            <a:extLst>
              <a:ext uri="{FF2B5EF4-FFF2-40B4-BE49-F238E27FC236}">
                <a16:creationId xmlns:a16="http://schemas.microsoft.com/office/drawing/2014/main" id="{D2E2AC0F-F797-4F15-BFB5-0C0A5CE6E175}"/>
              </a:ext>
            </a:extLst>
          </p:cNvPr>
          <p:cNvSpPr/>
          <p:nvPr/>
        </p:nvSpPr>
        <p:spPr>
          <a:xfrm>
            <a:off x="3355183" y="3134418"/>
            <a:ext cx="1051489"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100" dirty="0">
                <a:solidFill>
                  <a:schemeClr val="bg1"/>
                </a:solidFill>
                <a:latin typeface="Calibri" panose="020F0502020204030204" pitchFamily="34" charset="0"/>
                <a:cs typeface="Calibri" panose="020F0502020204030204" pitchFamily="34" charset="0"/>
              </a:rPr>
              <a:t>Gestión de Versiones</a:t>
            </a:r>
            <a:endParaRPr lang="es-ES_tradnl" sz="1400" dirty="0">
              <a:solidFill>
                <a:schemeClr val="bg1"/>
              </a:solidFill>
              <a:latin typeface="Calibri" panose="020F0502020204030204" pitchFamily="34" charset="0"/>
              <a:cs typeface="Calibri" panose="020F0502020204030204" pitchFamily="34" charset="0"/>
            </a:endParaRPr>
          </a:p>
        </p:txBody>
      </p:sp>
      <p:sp>
        <p:nvSpPr>
          <p:cNvPr id="42" name="Cheurón 24">
            <a:extLst>
              <a:ext uri="{FF2B5EF4-FFF2-40B4-BE49-F238E27FC236}">
                <a16:creationId xmlns:a16="http://schemas.microsoft.com/office/drawing/2014/main" id="{37983059-177C-4A0C-BAC1-3C20491FFB25}"/>
              </a:ext>
            </a:extLst>
          </p:cNvPr>
          <p:cNvSpPr/>
          <p:nvPr/>
        </p:nvSpPr>
        <p:spPr>
          <a:xfrm>
            <a:off x="4434961" y="3134418"/>
            <a:ext cx="1119083"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100" dirty="0">
                <a:solidFill>
                  <a:schemeClr val="bg1"/>
                </a:solidFill>
                <a:latin typeface="Calibri" panose="020F0502020204030204" pitchFamily="34" charset="0"/>
                <a:cs typeface="Calibri" panose="020F0502020204030204" pitchFamily="34" charset="0"/>
              </a:rPr>
              <a:t>Soporte de Software</a:t>
            </a:r>
            <a:endParaRPr lang="es-ES_tradnl" sz="1400" dirty="0">
              <a:solidFill>
                <a:schemeClr val="bg1"/>
              </a:solidFill>
              <a:latin typeface="Calibri" panose="020F0502020204030204" pitchFamily="34" charset="0"/>
              <a:cs typeface="Calibri" panose="020F0502020204030204" pitchFamily="34" charset="0"/>
            </a:endParaRPr>
          </a:p>
        </p:txBody>
      </p:sp>
      <p:sp>
        <p:nvSpPr>
          <p:cNvPr id="43" name="Cheurón 24">
            <a:extLst>
              <a:ext uri="{FF2B5EF4-FFF2-40B4-BE49-F238E27FC236}">
                <a16:creationId xmlns:a16="http://schemas.microsoft.com/office/drawing/2014/main" id="{962A02CA-87A4-46A4-8447-9C1A63725F00}"/>
              </a:ext>
            </a:extLst>
          </p:cNvPr>
          <p:cNvSpPr/>
          <p:nvPr/>
        </p:nvSpPr>
        <p:spPr>
          <a:xfrm>
            <a:off x="5502867" y="3123226"/>
            <a:ext cx="1119083" cy="459349"/>
          </a:xfrm>
          <a:prstGeom prst="chevron">
            <a:avLst>
              <a:gd name="adj" fmla="val 27311"/>
            </a:avLst>
          </a:prstGeom>
          <a:solidFill>
            <a:srgbClr val="FF7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100" dirty="0">
                <a:solidFill>
                  <a:schemeClr val="bg1"/>
                </a:solidFill>
                <a:latin typeface="Calibri" panose="020F0502020204030204" pitchFamily="34" charset="0"/>
                <a:cs typeface="Calibri" panose="020F0502020204030204" pitchFamily="34" charset="0"/>
              </a:rPr>
              <a:t>Servicio al cliente</a:t>
            </a:r>
            <a:endParaRPr lang="es-ES_tradnl" sz="14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79860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918960" y="5364480"/>
            <a:ext cx="2133600" cy="224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object 7"/>
          <p:cNvSpPr txBox="1"/>
          <p:nvPr/>
        </p:nvSpPr>
        <p:spPr>
          <a:xfrm>
            <a:off x="1282298" y="918373"/>
            <a:ext cx="4990683" cy="1077218"/>
          </a:xfrm>
          <a:prstGeom prst="rect">
            <a:avLst/>
          </a:prstGeom>
        </p:spPr>
        <p:txBody>
          <a:bodyPr vert="horz" wrap="square" lIns="0" tIns="0" rIns="0" bIns="0" rtlCol="0">
            <a:spAutoFit/>
          </a:bodyPr>
          <a:lstStyle/>
          <a:p>
            <a:pPr marL="11725">
              <a:buSzPct val="100000"/>
              <a:tabLst>
                <a:tab pos="121285" algn="l"/>
              </a:tabLst>
            </a:pPr>
            <a:r>
              <a:rPr lang="es-ES_tradnl" sz="1400" spc="-10" dirty="0">
                <a:latin typeface="Calibri" charset="0"/>
                <a:ea typeface="Calibri" charset="0"/>
                <a:cs typeface="Calibri" charset="0"/>
              </a:rPr>
              <a:t>Explicar el concepto de Mapa de Procesos.</a:t>
            </a:r>
          </a:p>
          <a:p>
            <a:pPr marL="11725">
              <a:buSzPct val="100000"/>
              <a:tabLst>
                <a:tab pos="121285" algn="l"/>
              </a:tabLst>
            </a:pPr>
            <a:endParaRPr lang="es-ES_tradnl" sz="1400" spc="-10" dirty="0">
              <a:latin typeface="Calibri" charset="0"/>
              <a:ea typeface="Calibri" charset="0"/>
              <a:cs typeface="Calibri" charset="0"/>
            </a:endParaRPr>
          </a:p>
          <a:p>
            <a:pPr marL="11725">
              <a:buSzPct val="100000"/>
              <a:tabLst>
                <a:tab pos="121285" algn="l"/>
              </a:tabLst>
            </a:pPr>
            <a:r>
              <a:rPr lang="es-ES_tradnl" sz="1400" spc="-10" dirty="0">
                <a:latin typeface="Calibri" charset="0"/>
                <a:ea typeface="Calibri" charset="0"/>
                <a:cs typeface="Calibri" charset="0"/>
              </a:rPr>
              <a:t>Identificar los tres tipos de procesos.</a:t>
            </a:r>
          </a:p>
          <a:p>
            <a:pPr marL="11725">
              <a:buSzPct val="100000"/>
              <a:tabLst>
                <a:tab pos="121285" algn="l"/>
              </a:tabLst>
            </a:pPr>
            <a:endParaRPr lang="es-ES_tradnl" sz="1400" spc="-10" dirty="0">
              <a:latin typeface="Calibri" charset="0"/>
              <a:ea typeface="Calibri" charset="0"/>
              <a:cs typeface="Calibri" charset="0"/>
            </a:endParaRPr>
          </a:p>
          <a:p>
            <a:pPr marL="11725">
              <a:buSzPct val="100000"/>
              <a:tabLst>
                <a:tab pos="121285" algn="l"/>
              </a:tabLst>
            </a:pPr>
            <a:r>
              <a:rPr lang="es-ES_tradnl" sz="1400" spc="-10" dirty="0">
                <a:latin typeface="Calibri" charset="0"/>
                <a:ea typeface="Calibri" charset="0"/>
                <a:cs typeface="Calibri" charset="0"/>
              </a:rPr>
              <a:t>Elaborar un Mapa de Procesos y un Mapa de Interacciones.</a:t>
            </a:r>
          </a:p>
        </p:txBody>
      </p:sp>
      <p:pic>
        <p:nvPicPr>
          <p:cNvPr id="6" name="Imagen 5"/>
          <p:cNvPicPr>
            <a:picLocks noChangeAspect="1"/>
          </p:cNvPicPr>
          <p:nvPr/>
        </p:nvPicPr>
        <p:blipFill>
          <a:blip r:embed="rId3"/>
          <a:stretch>
            <a:fillRect/>
          </a:stretch>
        </p:blipFill>
        <p:spPr>
          <a:xfrm>
            <a:off x="1010839" y="954885"/>
            <a:ext cx="117851" cy="121369"/>
          </a:xfrm>
          <a:prstGeom prst="rect">
            <a:avLst/>
          </a:prstGeom>
        </p:spPr>
      </p:pic>
      <p:pic>
        <p:nvPicPr>
          <p:cNvPr id="14" name="Imagen 13"/>
          <p:cNvPicPr>
            <a:picLocks noChangeAspect="1"/>
          </p:cNvPicPr>
          <p:nvPr/>
        </p:nvPicPr>
        <p:blipFill>
          <a:blip r:embed="rId3"/>
          <a:stretch>
            <a:fillRect/>
          </a:stretch>
        </p:blipFill>
        <p:spPr>
          <a:xfrm>
            <a:off x="1010839" y="1396297"/>
            <a:ext cx="117851" cy="121369"/>
          </a:xfrm>
          <a:prstGeom prst="rect">
            <a:avLst/>
          </a:prstGeom>
        </p:spPr>
      </p:pic>
      <p:sp>
        <p:nvSpPr>
          <p:cNvPr id="2" name="Rectángulo 1"/>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a:blip r:embed="rId3"/>
          <a:stretch>
            <a:fillRect/>
          </a:stretch>
        </p:blipFill>
        <p:spPr>
          <a:xfrm>
            <a:off x="1010839" y="1825612"/>
            <a:ext cx="117851" cy="121369"/>
          </a:xfrm>
          <a:prstGeom prst="rect">
            <a:avLst/>
          </a:prstGeom>
        </p:spPr>
      </p:pic>
      <p:sp>
        <p:nvSpPr>
          <p:cNvPr id="9" name="Rectángulo 8"/>
          <p:cNvSpPr/>
          <p:nvPr/>
        </p:nvSpPr>
        <p:spPr>
          <a:xfrm>
            <a:off x="367553" y="5298141"/>
            <a:ext cx="3792071" cy="2907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1" name="Imagen 10"/>
          <p:cNvPicPr>
            <a:picLocks noChangeAspect="1"/>
          </p:cNvPicPr>
          <p:nvPr/>
        </p:nvPicPr>
        <p:blipFill>
          <a:blip r:embed="rId4" cstate="print">
            <a:alphaModFix amt="42000"/>
            <a:extLst>
              <a:ext uri="{28A0092B-C50C-407E-A947-70E740481C1C}">
                <a14:useLocalDpi xmlns:a14="http://schemas.microsoft.com/office/drawing/2010/main" val="0"/>
              </a:ext>
            </a:extLst>
          </a:blip>
          <a:stretch>
            <a:fillRect/>
          </a:stretch>
        </p:blipFill>
        <p:spPr>
          <a:xfrm>
            <a:off x="6986661" y="3052731"/>
            <a:ext cx="1689027" cy="2181257"/>
          </a:xfrm>
          <a:prstGeom prst="rect">
            <a:avLst/>
          </a:prstGeom>
        </p:spPr>
      </p:pic>
      <p:sp>
        <p:nvSpPr>
          <p:cNvPr id="12" name="Rectangle 5">
            <a:extLst>
              <a:ext uri="{FF2B5EF4-FFF2-40B4-BE49-F238E27FC236}">
                <a16:creationId xmlns:a16="http://schemas.microsoft.com/office/drawing/2014/main" id="{07AECF97-7D2B-DD4A-B4C5-A8FB29C84453}"/>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INTRODUCCIÓN </a:t>
            </a:r>
          </a:p>
        </p:txBody>
      </p:sp>
    </p:spTree>
    <p:extLst>
      <p:ext uri="{BB962C8B-B14F-4D97-AF65-F5344CB8AC3E}">
        <p14:creationId xmlns:p14="http://schemas.microsoft.com/office/powerpoint/2010/main" val="7832399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4577489" cy="775597"/>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MAPA DE</a:t>
            </a:r>
            <a:br>
              <a:rPr lang="es-PE" sz="2800" dirty="0">
                <a:solidFill>
                  <a:schemeClr val="bg1"/>
                </a:solidFill>
                <a:latin typeface="Graphik Medium" charset="0"/>
                <a:ea typeface="Graphik Medium" charset="0"/>
                <a:cs typeface="Graphik Medium" charset="0"/>
              </a:rPr>
            </a:br>
            <a:r>
              <a:rPr lang="es-PE" sz="2800" b="1" dirty="0">
                <a:solidFill>
                  <a:schemeClr val="bg1"/>
                </a:solidFill>
                <a:latin typeface="Graphik Bold" charset="0"/>
                <a:ea typeface="Graphik Bold" charset="0"/>
                <a:cs typeface="Graphik Bold" charset="0"/>
              </a:rPr>
              <a:t>INTERACCIONES</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18503968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MAPA DE INTERACCIONES</a:t>
            </a:r>
          </a:p>
        </p:txBody>
      </p:sp>
      <p:sp>
        <p:nvSpPr>
          <p:cNvPr id="3" name="object 7"/>
          <p:cNvSpPr txBox="1"/>
          <p:nvPr/>
        </p:nvSpPr>
        <p:spPr>
          <a:xfrm>
            <a:off x="507284" y="918474"/>
            <a:ext cx="8168404" cy="492443"/>
          </a:xfrm>
          <a:prstGeom prst="rect">
            <a:avLst/>
          </a:prstGeom>
        </p:spPr>
        <p:txBody>
          <a:bodyPr vert="horz" wrap="square" lIns="0" tIns="0" rIns="0" bIns="0" rtlCol="0">
            <a:spAutoFit/>
          </a:bodyPr>
          <a:lstStyle/>
          <a:p>
            <a:pPr marL="180000" indent="-168275">
              <a:buSzPct val="100000"/>
              <a:buFont typeface="Arial"/>
              <a:buChar char="•"/>
              <a:tabLst>
                <a:tab pos="121285" algn="l"/>
              </a:tabLst>
            </a:pPr>
            <a:r>
              <a:rPr lang="es-ES_tradnl" sz="1600" spc="-10" dirty="0">
                <a:solidFill>
                  <a:srgbClr val="262626"/>
                </a:solidFill>
                <a:latin typeface="Calibri" charset="0"/>
                <a:ea typeface="Calibri" charset="0"/>
                <a:cs typeface="Calibri" charset="0"/>
              </a:rPr>
              <a:t>Los procesos interactúan porque comparten productos, evaluables de manera objetiva por proveedor y cliente.</a:t>
            </a:r>
          </a:p>
        </p:txBody>
      </p:sp>
      <p:sp>
        <p:nvSpPr>
          <p:cNvPr id="4" name="Rectángulo 3"/>
          <p:cNvSpPr/>
          <p:nvPr/>
        </p:nvSpPr>
        <p:spPr>
          <a:xfrm>
            <a:off x="1071082" y="1956072"/>
            <a:ext cx="5268215" cy="430887"/>
          </a:xfrm>
          <a:prstGeom prst="rect">
            <a:avLst/>
          </a:prstGeom>
        </p:spPr>
        <p:txBody>
          <a:bodyPr wrap="square" lIns="0" tIns="0" rIns="0" bIns="0">
            <a:spAutoFit/>
          </a:bodyPr>
          <a:lstStyle/>
          <a:p>
            <a:pPr lvl="0"/>
            <a:r>
              <a:rPr lang="es-PE" sz="1400" b="1" dirty="0">
                <a:solidFill>
                  <a:srgbClr val="FF7828"/>
                </a:solidFill>
                <a:latin typeface="Calibri" charset="0"/>
                <a:ea typeface="Calibri" charset="0"/>
                <a:cs typeface="Calibri" charset="0"/>
              </a:rPr>
              <a:t>ESQUEMA DE PROCESOS</a:t>
            </a:r>
            <a:r>
              <a:rPr lang="es-PE" sz="1400" dirty="0">
                <a:solidFill>
                  <a:srgbClr val="FF7828"/>
                </a:solidFill>
                <a:latin typeface="Calibri" charset="0"/>
                <a:ea typeface="Calibri" charset="0"/>
                <a:cs typeface="Calibri" charset="0"/>
              </a:rPr>
              <a:t>: </a:t>
            </a:r>
            <a:r>
              <a:rPr lang="es-PE" sz="1400" dirty="0">
                <a:latin typeface="Calibri" charset="0"/>
                <a:ea typeface="Calibri" charset="0"/>
                <a:cs typeface="Calibri" charset="0"/>
              </a:rPr>
              <a:t>se podría utilizar para responder a la pregunta </a:t>
            </a:r>
            <a:br>
              <a:rPr lang="es-PE" sz="1400" dirty="0">
                <a:latin typeface="Calibri" charset="0"/>
                <a:ea typeface="Calibri" charset="0"/>
                <a:cs typeface="Calibri" charset="0"/>
              </a:rPr>
            </a:br>
            <a:r>
              <a:rPr lang="es-PE" sz="1400" dirty="0">
                <a:latin typeface="Calibri" charset="0"/>
                <a:ea typeface="Calibri" charset="0"/>
                <a:cs typeface="Calibri" charset="0"/>
              </a:rPr>
              <a:t>¿Cuántos procesos hay en mi empresa?</a:t>
            </a:r>
          </a:p>
        </p:txBody>
      </p:sp>
      <p:cxnSp>
        <p:nvCxnSpPr>
          <p:cNvPr id="6" name="Conector recto 5"/>
          <p:cNvCxnSpPr>
            <a:cxnSpLocks/>
            <a:endCxn id="35" idx="3"/>
          </p:cNvCxnSpPr>
          <p:nvPr/>
        </p:nvCxnSpPr>
        <p:spPr>
          <a:xfrm flipH="1">
            <a:off x="657504" y="2030159"/>
            <a:ext cx="31300" cy="1961037"/>
          </a:xfrm>
          <a:prstGeom prst="line">
            <a:avLst/>
          </a:prstGeom>
          <a:ln>
            <a:solidFill>
              <a:srgbClr val="FF7828"/>
            </a:solidFill>
          </a:ln>
        </p:spPr>
        <p:style>
          <a:lnRef idx="1">
            <a:schemeClr val="accent1"/>
          </a:lnRef>
          <a:fillRef idx="0">
            <a:schemeClr val="accent1"/>
          </a:fillRef>
          <a:effectRef idx="0">
            <a:schemeClr val="accent1"/>
          </a:effectRef>
          <a:fontRef idx="minor">
            <a:schemeClr val="tx1"/>
          </a:fontRef>
        </p:style>
      </p:cxnSp>
      <p:grpSp>
        <p:nvGrpSpPr>
          <p:cNvPr id="17" name="Agrupar 16"/>
          <p:cNvGrpSpPr/>
          <p:nvPr/>
        </p:nvGrpSpPr>
        <p:grpSpPr>
          <a:xfrm>
            <a:off x="612998" y="2007051"/>
            <a:ext cx="140792" cy="140258"/>
            <a:chOff x="3427964" y="2244682"/>
            <a:chExt cx="225891" cy="225034"/>
          </a:xfrm>
        </p:grpSpPr>
        <p:sp>
          <p:nvSpPr>
            <p:cNvPr id="18" name="Elipse 17"/>
            <p:cNvSpPr/>
            <p:nvPr/>
          </p:nvSpPr>
          <p:spPr>
            <a:xfrm>
              <a:off x="3427964" y="2244682"/>
              <a:ext cx="225891" cy="225034"/>
            </a:xfrm>
            <a:prstGeom prst="ellipse">
              <a:avLst/>
            </a:prstGeom>
            <a:solidFill>
              <a:schemeClr val="bg1"/>
            </a:solidFill>
            <a:ln w="19050">
              <a:solidFill>
                <a:srgbClr val="FF78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Elipse 18"/>
            <p:cNvSpPr/>
            <p:nvPr/>
          </p:nvSpPr>
          <p:spPr>
            <a:xfrm>
              <a:off x="3482167" y="2298680"/>
              <a:ext cx="117483" cy="117037"/>
            </a:xfrm>
            <a:prstGeom prst="ellipse">
              <a:avLst/>
            </a:prstGeom>
            <a:solidFill>
              <a:srgbClr val="FF782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20" name="Rectángulo 19"/>
          <p:cNvSpPr/>
          <p:nvPr/>
        </p:nvSpPr>
        <p:spPr>
          <a:xfrm>
            <a:off x="1071082" y="2587298"/>
            <a:ext cx="5268215" cy="646331"/>
          </a:xfrm>
          <a:prstGeom prst="rect">
            <a:avLst/>
          </a:prstGeom>
        </p:spPr>
        <p:txBody>
          <a:bodyPr wrap="square" lIns="0" tIns="0" rIns="0" bIns="0">
            <a:spAutoFit/>
          </a:bodyPr>
          <a:lstStyle/>
          <a:p>
            <a:r>
              <a:rPr lang="es-PE" sz="1400" b="1" dirty="0">
                <a:solidFill>
                  <a:srgbClr val="FF7828"/>
                </a:solidFill>
                <a:latin typeface="Calibri" charset="0"/>
                <a:cs typeface="Calibri" charset="0"/>
              </a:rPr>
              <a:t>ESCENARIO DEL PROCESO: </a:t>
            </a:r>
            <a:r>
              <a:rPr lang="es-PE" sz="1400" dirty="0">
                <a:latin typeface="Calibri" panose="020F0502020204030204" pitchFamily="34" charset="0"/>
                <a:cs typeface="Calibri" panose="020F0502020204030204" pitchFamily="34" charset="0"/>
              </a:rPr>
              <a:t>A</a:t>
            </a:r>
            <a:r>
              <a:rPr lang="es-ES_tradnl" sz="1400" dirty="0">
                <a:latin typeface="Calibri" panose="020F0502020204030204" pitchFamily="34" charset="0"/>
                <a:cs typeface="Calibri" panose="020F0502020204030204" pitchFamily="34" charset="0"/>
              </a:rPr>
              <a:t>yuda a reflejar la interacción entre puestos de trabajo y procesos.</a:t>
            </a:r>
          </a:p>
          <a:p>
            <a:pPr lvl="0"/>
            <a:endParaRPr lang="es-PE" sz="1400" dirty="0">
              <a:latin typeface="Calibri" charset="0"/>
              <a:ea typeface="Calibri" charset="0"/>
              <a:cs typeface="Calibri" charset="0"/>
            </a:endParaRPr>
          </a:p>
        </p:txBody>
      </p:sp>
      <p:sp>
        <p:nvSpPr>
          <p:cNvPr id="22" name="Rectángulo 21"/>
          <p:cNvSpPr/>
          <p:nvPr/>
        </p:nvSpPr>
        <p:spPr>
          <a:xfrm>
            <a:off x="1071082" y="3238920"/>
            <a:ext cx="5515111" cy="430887"/>
          </a:xfrm>
          <a:prstGeom prst="rect">
            <a:avLst/>
          </a:prstGeom>
        </p:spPr>
        <p:txBody>
          <a:bodyPr wrap="square" lIns="0" tIns="0" rIns="0" bIns="0">
            <a:spAutoFit/>
          </a:bodyPr>
          <a:lstStyle/>
          <a:p>
            <a:pPr lvl="0"/>
            <a:r>
              <a:rPr lang="es-PE" sz="1400" b="1" dirty="0">
                <a:solidFill>
                  <a:srgbClr val="FF7828"/>
                </a:solidFill>
                <a:latin typeface="Calibri" charset="0"/>
                <a:ea typeface="Calibri" charset="0"/>
                <a:cs typeface="Calibri" charset="0"/>
              </a:rPr>
              <a:t>MATRIZ DE INTERACCIONES</a:t>
            </a:r>
            <a:r>
              <a:rPr lang="es-PE" sz="1400" dirty="0">
                <a:solidFill>
                  <a:srgbClr val="FF7828"/>
                </a:solidFill>
                <a:latin typeface="Calibri" charset="0"/>
                <a:ea typeface="Calibri" charset="0"/>
                <a:cs typeface="Calibri" charset="0"/>
              </a:rPr>
              <a:t>: </a:t>
            </a:r>
            <a:r>
              <a:rPr lang="es-PE" sz="1400" dirty="0">
                <a:latin typeface="Calibri" charset="0"/>
                <a:ea typeface="Calibri" charset="0"/>
                <a:cs typeface="Calibri" charset="0"/>
              </a:rPr>
              <a:t>similar a la anterior pero pensada para recoger </a:t>
            </a:r>
            <a:br>
              <a:rPr lang="es-PE" sz="1400" dirty="0">
                <a:latin typeface="Calibri" charset="0"/>
                <a:ea typeface="Calibri" charset="0"/>
                <a:cs typeface="Calibri" charset="0"/>
              </a:rPr>
            </a:br>
            <a:r>
              <a:rPr lang="es-PE" sz="1400" dirty="0">
                <a:latin typeface="Calibri" charset="0"/>
                <a:ea typeface="Calibri" charset="0"/>
                <a:cs typeface="Calibri" charset="0"/>
              </a:rPr>
              <a:t>cualquier tipo de interacción, no sólo las de comunicación.</a:t>
            </a:r>
          </a:p>
        </p:txBody>
      </p:sp>
      <p:sp>
        <p:nvSpPr>
          <p:cNvPr id="23" name="Rectángulo 22"/>
          <p:cNvSpPr/>
          <p:nvPr/>
        </p:nvSpPr>
        <p:spPr>
          <a:xfrm>
            <a:off x="1071082" y="3869531"/>
            <a:ext cx="5268215" cy="430887"/>
          </a:xfrm>
          <a:prstGeom prst="rect">
            <a:avLst/>
          </a:prstGeom>
        </p:spPr>
        <p:txBody>
          <a:bodyPr wrap="square" lIns="0" tIns="0" rIns="0" bIns="0">
            <a:spAutoFit/>
          </a:bodyPr>
          <a:lstStyle/>
          <a:p>
            <a:pPr lvl="0"/>
            <a:r>
              <a:rPr lang="es-PE" sz="1400" b="1" dirty="0">
                <a:solidFill>
                  <a:srgbClr val="FF7828"/>
                </a:solidFill>
                <a:latin typeface="Calibri" charset="0"/>
                <a:ea typeface="Calibri" charset="0"/>
                <a:cs typeface="Calibri" charset="0"/>
              </a:rPr>
              <a:t>FLUJO DEL PROCESO</a:t>
            </a:r>
            <a:r>
              <a:rPr lang="es-PE" sz="1400" dirty="0">
                <a:solidFill>
                  <a:srgbClr val="FF7828"/>
                </a:solidFill>
                <a:latin typeface="Calibri" charset="0"/>
                <a:ea typeface="Calibri" charset="0"/>
                <a:cs typeface="Calibri" charset="0"/>
              </a:rPr>
              <a:t>: </a:t>
            </a:r>
            <a:r>
              <a:rPr lang="es-PE" sz="1400" dirty="0">
                <a:latin typeface="Calibri" charset="0"/>
                <a:ea typeface="Calibri" charset="0"/>
                <a:cs typeface="Calibri" charset="0"/>
              </a:rPr>
              <a:t>muestra las interacciones entre las actividades de un proceso.</a:t>
            </a:r>
          </a:p>
        </p:txBody>
      </p:sp>
      <p:grpSp>
        <p:nvGrpSpPr>
          <p:cNvPr id="24" name="Agrupar 23"/>
          <p:cNvGrpSpPr/>
          <p:nvPr/>
        </p:nvGrpSpPr>
        <p:grpSpPr>
          <a:xfrm>
            <a:off x="612998" y="2628498"/>
            <a:ext cx="140792" cy="140258"/>
            <a:chOff x="3427964" y="2244682"/>
            <a:chExt cx="225891" cy="225034"/>
          </a:xfrm>
        </p:grpSpPr>
        <p:sp>
          <p:nvSpPr>
            <p:cNvPr id="25" name="Elipse 24"/>
            <p:cNvSpPr/>
            <p:nvPr/>
          </p:nvSpPr>
          <p:spPr>
            <a:xfrm>
              <a:off x="3427964" y="2244682"/>
              <a:ext cx="225891" cy="225034"/>
            </a:xfrm>
            <a:prstGeom prst="ellipse">
              <a:avLst/>
            </a:prstGeom>
            <a:solidFill>
              <a:schemeClr val="bg1"/>
            </a:solidFill>
            <a:ln w="19050">
              <a:solidFill>
                <a:srgbClr val="FF78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6" name="Elipse 25"/>
            <p:cNvSpPr/>
            <p:nvPr/>
          </p:nvSpPr>
          <p:spPr>
            <a:xfrm>
              <a:off x="3482167" y="2298680"/>
              <a:ext cx="117483" cy="117037"/>
            </a:xfrm>
            <a:prstGeom prst="ellipse">
              <a:avLst/>
            </a:prstGeom>
            <a:solidFill>
              <a:srgbClr val="FF782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27" name="Agrupar 26"/>
          <p:cNvGrpSpPr/>
          <p:nvPr/>
        </p:nvGrpSpPr>
        <p:grpSpPr>
          <a:xfrm>
            <a:off x="612998" y="3264025"/>
            <a:ext cx="140792" cy="140258"/>
            <a:chOff x="3427964" y="2244682"/>
            <a:chExt cx="225891" cy="225034"/>
          </a:xfrm>
        </p:grpSpPr>
        <p:sp>
          <p:nvSpPr>
            <p:cNvPr id="28" name="Elipse 27"/>
            <p:cNvSpPr/>
            <p:nvPr/>
          </p:nvSpPr>
          <p:spPr>
            <a:xfrm>
              <a:off x="3427964" y="2244682"/>
              <a:ext cx="225891" cy="225034"/>
            </a:xfrm>
            <a:prstGeom prst="ellipse">
              <a:avLst/>
            </a:prstGeom>
            <a:solidFill>
              <a:schemeClr val="bg1"/>
            </a:solidFill>
            <a:ln w="19050">
              <a:solidFill>
                <a:srgbClr val="FF78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9" name="Elipse 28"/>
            <p:cNvSpPr/>
            <p:nvPr/>
          </p:nvSpPr>
          <p:spPr>
            <a:xfrm>
              <a:off x="3482167" y="2298680"/>
              <a:ext cx="117483" cy="117037"/>
            </a:xfrm>
            <a:prstGeom prst="ellipse">
              <a:avLst/>
            </a:prstGeom>
            <a:solidFill>
              <a:srgbClr val="FF782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33" name="Agrupar 32"/>
          <p:cNvGrpSpPr/>
          <p:nvPr/>
        </p:nvGrpSpPr>
        <p:grpSpPr>
          <a:xfrm>
            <a:off x="612998" y="3895277"/>
            <a:ext cx="140792" cy="140258"/>
            <a:chOff x="3427964" y="2244682"/>
            <a:chExt cx="225891" cy="225034"/>
          </a:xfrm>
        </p:grpSpPr>
        <p:sp>
          <p:nvSpPr>
            <p:cNvPr id="34" name="Elipse 33"/>
            <p:cNvSpPr/>
            <p:nvPr/>
          </p:nvSpPr>
          <p:spPr>
            <a:xfrm>
              <a:off x="3427964" y="2244682"/>
              <a:ext cx="225891" cy="225034"/>
            </a:xfrm>
            <a:prstGeom prst="ellipse">
              <a:avLst/>
            </a:prstGeom>
            <a:solidFill>
              <a:schemeClr val="bg1"/>
            </a:solidFill>
            <a:ln w="19050">
              <a:solidFill>
                <a:srgbClr val="FF78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5" name="Elipse 34"/>
            <p:cNvSpPr/>
            <p:nvPr/>
          </p:nvSpPr>
          <p:spPr>
            <a:xfrm>
              <a:off x="3482167" y="2298680"/>
              <a:ext cx="117483" cy="117037"/>
            </a:xfrm>
            <a:prstGeom prst="ellipse">
              <a:avLst/>
            </a:prstGeom>
            <a:solidFill>
              <a:srgbClr val="FF782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pic>
        <p:nvPicPr>
          <p:cNvPr id="37" name="Imagen 36"/>
          <p:cNvPicPr>
            <a:picLocks noChangeAspect="1"/>
          </p:cNvPicPr>
          <p:nvPr/>
        </p:nvPicPr>
        <p:blipFill rotWithShape="1">
          <a:blip r:embed="rId3" cstate="print">
            <a:extLst>
              <a:ext uri="{28A0092B-C50C-407E-A947-70E740481C1C}">
                <a14:useLocalDpi xmlns:a14="http://schemas.microsoft.com/office/drawing/2010/main" val="0"/>
              </a:ext>
            </a:extLst>
          </a:blip>
          <a:srcRect t="9637"/>
          <a:stretch/>
        </p:blipFill>
        <p:spPr>
          <a:xfrm>
            <a:off x="6656589" y="1521345"/>
            <a:ext cx="1813869" cy="3552672"/>
          </a:xfrm>
          <a:prstGeom prst="rect">
            <a:avLst/>
          </a:prstGeom>
        </p:spPr>
      </p:pic>
    </p:spTree>
    <p:extLst>
      <p:ext uri="{BB962C8B-B14F-4D97-AF65-F5344CB8AC3E}">
        <p14:creationId xmlns:p14="http://schemas.microsoft.com/office/powerpoint/2010/main" val="20230445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MAPA DE INTERACCIONES</a:t>
            </a:r>
          </a:p>
        </p:txBody>
      </p:sp>
      <p:sp>
        <p:nvSpPr>
          <p:cNvPr id="4" name="CuadroTexto 3"/>
          <p:cNvSpPr txBox="1"/>
          <p:nvPr/>
        </p:nvSpPr>
        <p:spPr>
          <a:xfrm>
            <a:off x="670458" y="1714798"/>
            <a:ext cx="1470146" cy="246221"/>
          </a:xfrm>
          <a:prstGeom prst="rect">
            <a:avLst/>
          </a:prstGeom>
          <a:noFill/>
        </p:spPr>
        <p:txBody>
          <a:bodyPr wrap="none" lIns="0" tIns="0" rIns="0" bIns="0" rtlCol="0">
            <a:spAutoFit/>
          </a:bodyPr>
          <a:lstStyle/>
          <a:p>
            <a:pPr algn="ctr"/>
            <a:r>
              <a:rPr lang="es-ES" sz="1600" b="1" i="1" dirty="0">
                <a:solidFill>
                  <a:srgbClr val="28A2A6"/>
                </a:solidFill>
                <a:latin typeface="Calibri" charset="0"/>
                <a:ea typeface="Calibri" charset="0"/>
                <a:cs typeface="Calibri" charset="0"/>
              </a:rPr>
              <a:t>MACROPROCESO</a:t>
            </a:r>
          </a:p>
        </p:txBody>
      </p:sp>
      <p:sp>
        <p:nvSpPr>
          <p:cNvPr id="5" name="CuadroTexto 4"/>
          <p:cNvSpPr txBox="1"/>
          <p:nvPr/>
        </p:nvSpPr>
        <p:spPr>
          <a:xfrm>
            <a:off x="490897" y="2463933"/>
            <a:ext cx="1144288" cy="246221"/>
          </a:xfrm>
          <a:prstGeom prst="rect">
            <a:avLst/>
          </a:prstGeom>
          <a:noFill/>
        </p:spPr>
        <p:txBody>
          <a:bodyPr wrap="none" lIns="0" tIns="0" rIns="0" bIns="0" rtlCol="0">
            <a:spAutoFit/>
          </a:bodyPr>
          <a:lstStyle/>
          <a:p>
            <a:pPr algn="ctr"/>
            <a:r>
              <a:rPr lang="es-ES" sz="1600" b="1" i="1" dirty="0">
                <a:solidFill>
                  <a:srgbClr val="EE4639"/>
                </a:solidFill>
                <a:latin typeface="Calibri" charset="0"/>
                <a:ea typeface="Calibri" charset="0"/>
                <a:cs typeface="Calibri" charset="0"/>
              </a:rPr>
              <a:t>SUBPROCESO</a:t>
            </a:r>
          </a:p>
        </p:txBody>
      </p:sp>
      <p:sp>
        <p:nvSpPr>
          <p:cNvPr id="6" name="CuadroTexto 5"/>
          <p:cNvSpPr txBox="1"/>
          <p:nvPr/>
        </p:nvSpPr>
        <p:spPr>
          <a:xfrm>
            <a:off x="694087" y="3143749"/>
            <a:ext cx="1133900" cy="246221"/>
          </a:xfrm>
          <a:prstGeom prst="rect">
            <a:avLst/>
          </a:prstGeom>
          <a:noFill/>
        </p:spPr>
        <p:txBody>
          <a:bodyPr wrap="none" lIns="0" tIns="0" rIns="0" bIns="0" rtlCol="0">
            <a:spAutoFit/>
          </a:bodyPr>
          <a:lstStyle/>
          <a:p>
            <a:pPr algn="ctr"/>
            <a:r>
              <a:rPr lang="es-ES" sz="1600" b="1" i="1" dirty="0">
                <a:solidFill>
                  <a:srgbClr val="714FA0"/>
                </a:solidFill>
                <a:latin typeface="Calibri" charset="0"/>
                <a:ea typeface="Calibri" charset="0"/>
                <a:cs typeface="Calibri" charset="0"/>
              </a:rPr>
              <a:t>ACTIVIDADES</a:t>
            </a:r>
          </a:p>
        </p:txBody>
      </p:sp>
      <p:sp>
        <p:nvSpPr>
          <p:cNvPr id="7" name="Rectángulo redondeado 6"/>
          <p:cNvSpPr/>
          <p:nvPr/>
        </p:nvSpPr>
        <p:spPr>
          <a:xfrm>
            <a:off x="3763380" y="1589646"/>
            <a:ext cx="3737488" cy="371373"/>
          </a:xfrm>
          <a:prstGeom prst="roundRect">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500" b="1">
                <a:latin typeface="Calibri" charset="0"/>
                <a:ea typeface="Calibri" charset="0"/>
                <a:cs typeface="Calibri" charset="0"/>
              </a:rPr>
              <a:t>COMUNICACIÓN CON EL CLIENTE</a:t>
            </a:r>
            <a:endParaRPr lang="es-ES" sz="1500" b="1" dirty="0">
              <a:latin typeface="Calibri" charset="0"/>
              <a:ea typeface="Calibri" charset="0"/>
              <a:cs typeface="Calibri" charset="0"/>
            </a:endParaRPr>
          </a:p>
        </p:txBody>
      </p:sp>
      <p:sp>
        <p:nvSpPr>
          <p:cNvPr id="8" name="Rectángulo redondeado 7"/>
          <p:cNvSpPr/>
          <p:nvPr/>
        </p:nvSpPr>
        <p:spPr>
          <a:xfrm>
            <a:off x="2584837" y="2319952"/>
            <a:ext cx="1407521" cy="529047"/>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a:cs typeface="Calibri"/>
              </a:rPr>
              <a:t>PROMOCIÓN</a:t>
            </a:r>
          </a:p>
        </p:txBody>
      </p:sp>
      <p:sp>
        <p:nvSpPr>
          <p:cNvPr id="26" name="Rectángulo redondeado 25"/>
          <p:cNvSpPr/>
          <p:nvPr/>
        </p:nvSpPr>
        <p:spPr>
          <a:xfrm>
            <a:off x="4145947" y="2319952"/>
            <a:ext cx="1407521" cy="529047"/>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a:cs typeface="Calibri"/>
              </a:rPr>
              <a:t>SOLICITUD DE OFERTA</a:t>
            </a:r>
          </a:p>
        </p:txBody>
      </p:sp>
      <p:sp>
        <p:nvSpPr>
          <p:cNvPr id="27" name="Rectángulo redondeado 26"/>
          <p:cNvSpPr/>
          <p:nvPr/>
        </p:nvSpPr>
        <p:spPr>
          <a:xfrm>
            <a:off x="5707057" y="2319952"/>
            <a:ext cx="1407521" cy="529047"/>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a:cs typeface="Calibri"/>
              </a:rPr>
              <a:t>PREPARAR</a:t>
            </a:r>
            <a:br>
              <a:rPr lang="es-ES" sz="1400" b="1" dirty="0">
                <a:latin typeface="Calibri"/>
                <a:cs typeface="Calibri"/>
              </a:rPr>
            </a:br>
            <a:r>
              <a:rPr lang="es-ES" sz="1400" b="1" dirty="0">
                <a:latin typeface="Calibri"/>
                <a:cs typeface="Calibri"/>
              </a:rPr>
              <a:t>OFERTA</a:t>
            </a:r>
          </a:p>
        </p:txBody>
      </p:sp>
      <p:sp>
        <p:nvSpPr>
          <p:cNvPr id="28" name="Rectángulo redondeado 27"/>
          <p:cNvSpPr/>
          <p:nvPr/>
        </p:nvSpPr>
        <p:spPr>
          <a:xfrm>
            <a:off x="7268167" y="2319952"/>
            <a:ext cx="1407521" cy="529047"/>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a:cs typeface="Calibri"/>
              </a:rPr>
              <a:t>NEGOCIACIÓN</a:t>
            </a:r>
          </a:p>
        </p:txBody>
      </p:sp>
      <p:sp>
        <p:nvSpPr>
          <p:cNvPr id="29" name="Rectángulo redondeado 28"/>
          <p:cNvSpPr/>
          <p:nvPr/>
        </p:nvSpPr>
        <p:spPr>
          <a:xfrm>
            <a:off x="2584837" y="3143749"/>
            <a:ext cx="1178544" cy="1281966"/>
          </a:xfrm>
          <a:prstGeom prst="roundRect">
            <a:avLst>
              <a:gd name="adj" fmla="val 7183"/>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133350" indent="-133350">
              <a:buFont typeface="Arial" charset="0"/>
              <a:buChar char="•"/>
            </a:pPr>
            <a:r>
              <a:rPr lang="es-ES" sz="1200" dirty="0">
                <a:latin typeface="Calibri"/>
                <a:cs typeface="Calibri"/>
              </a:rPr>
              <a:t>Catálogo</a:t>
            </a:r>
          </a:p>
          <a:p>
            <a:pPr marL="133350" indent="-133350">
              <a:buFont typeface="Arial" charset="0"/>
              <a:buChar char="•"/>
            </a:pPr>
            <a:r>
              <a:rPr lang="es-ES" sz="1200" dirty="0">
                <a:latin typeface="Calibri"/>
                <a:cs typeface="Calibri"/>
              </a:rPr>
              <a:t>Referencias</a:t>
            </a:r>
          </a:p>
          <a:p>
            <a:pPr marL="133350" indent="-133350">
              <a:buFont typeface="Arial" charset="0"/>
              <a:buChar char="•"/>
            </a:pPr>
            <a:r>
              <a:rPr lang="en-US" sz="1200" dirty="0">
                <a:latin typeface="Calibri"/>
                <a:cs typeface="Calibri"/>
              </a:rPr>
              <a:t>Mailing</a:t>
            </a:r>
          </a:p>
          <a:p>
            <a:pPr marL="133350" indent="-133350">
              <a:buFont typeface="Arial" charset="0"/>
              <a:buChar char="•"/>
            </a:pPr>
            <a:r>
              <a:rPr lang="es-ES" sz="1200" dirty="0">
                <a:latin typeface="Calibri"/>
                <a:cs typeface="Calibri"/>
              </a:rPr>
              <a:t>Visitas</a:t>
            </a:r>
          </a:p>
        </p:txBody>
      </p:sp>
      <p:sp>
        <p:nvSpPr>
          <p:cNvPr id="30" name="Rectángulo redondeado 29"/>
          <p:cNvSpPr/>
          <p:nvPr/>
        </p:nvSpPr>
        <p:spPr>
          <a:xfrm>
            <a:off x="3884887" y="3143749"/>
            <a:ext cx="1700664" cy="1281966"/>
          </a:xfrm>
          <a:prstGeom prst="roundRect">
            <a:avLst>
              <a:gd name="adj" fmla="val 7926"/>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133350" indent="-133350">
              <a:buFont typeface="Arial" charset="0"/>
              <a:buChar char="•"/>
            </a:pPr>
            <a:r>
              <a:rPr lang="es-ES" sz="1200" dirty="0">
                <a:latin typeface="Calibri"/>
                <a:cs typeface="Calibri"/>
              </a:rPr>
              <a:t>Seguimiento</a:t>
            </a:r>
          </a:p>
          <a:p>
            <a:pPr marL="133350" indent="-133350">
              <a:buFont typeface="Arial" charset="0"/>
              <a:buChar char="•"/>
            </a:pPr>
            <a:r>
              <a:rPr lang="es-ES" sz="1200" dirty="0">
                <a:latin typeface="Calibri"/>
                <a:cs typeface="Calibri"/>
              </a:rPr>
              <a:t>Coordinación Interna</a:t>
            </a:r>
          </a:p>
          <a:p>
            <a:pPr marL="133350" indent="-133350">
              <a:buFont typeface="Arial" charset="0"/>
              <a:buChar char="•"/>
            </a:pPr>
            <a:r>
              <a:rPr lang="es-ES" sz="1200" dirty="0">
                <a:latin typeface="Calibri"/>
                <a:cs typeface="Calibri"/>
              </a:rPr>
              <a:t>Eliminar barreras con el cliente.</a:t>
            </a:r>
          </a:p>
          <a:p>
            <a:pPr marL="133350" indent="-133350">
              <a:buFont typeface="Arial" charset="0"/>
              <a:buChar char="•"/>
            </a:pPr>
            <a:endParaRPr lang="es-ES" sz="1200" dirty="0">
              <a:latin typeface="Calibri"/>
              <a:cs typeface="Calibri"/>
            </a:endParaRPr>
          </a:p>
        </p:txBody>
      </p:sp>
      <p:sp>
        <p:nvSpPr>
          <p:cNvPr id="31" name="Rectángulo redondeado 30"/>
          <p:cNvSpPr/>
          <p:nvPr/>
        </p:nvSpPr>
        <p:spPr>
          <a:xfrm>
            <a:off x="5707056" y="3143749"/>
            <a:ext cx="1407522" cy="1606051"/>
          </a:xfrm>
          <a:prstGeom prst="roundRect">
            <a:avLst>
              <a:gd name="adj" fmla="val 6909"/>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133350" indent="-133350">
              <a:buFont typeface="Arial" charset="0"/>
              <a:buChar char="•"/>
            </a:pPr>
            <a:r>
              <a:rPr lang="es-ES" sz="1200" dirty="0">
                <a:latin typeface="Calibri"/>
                <a:cs typeface="Calibri"/>
              </a:rPr>
              <a:t>Revisar oferta</a:t>
            </a:r>
          </a:p>
          <a:p>
            <a:pPr marL="133350" indent="-133350">
              <a:buFont typeface="Arial" charset="0"/>
              <a:buChar char="•"/>
            </a:pPr>
            <a:r>
              <a:rPr lang="es-ES" sz="1200" dirty="0">
                <a:latin typeface="Calibri"/>
                <a:cs typeface="Calibri"/>
              </a:rPr>
              <a:t>Identificar cliente</a:t>
            </a:r>
          </a:p>
          <a:p>
            <a:pPr marL="133350" indent="-133350">
              <a:buFont typeface="Arial" charset="0"/>
              <a:buChar char="•"/>
            </a:pPr>
            <a:r>
              <a:rPr lang="es-ES" sz="1200" dirty="0">
                <a:latin typeface="Calibri"/>
                <a:cs typeface="Calibri"/>
              </a:rPr>
              <a:t>Diseño producto</a:t>
            </a:r>
          </a:p>
          <a:p>
            <a:pPr marL="133350" indent="-133350">
              <a:buFont typeface="Arial" charset="0"/>
              <a:buChar char="•"/>
            </a:pPr>
            <a:r>
              <a:rPr lang="es-ES" sz="1200" dirty="0">
                <a:latin typeface="Calibri"/>
                <a:cs typeface="Calibri"/>
              </a:rPr>
              <a:t>Cálculo costo</a:t>
            </a:r>
          </a:p>
          <a:p>
            <a:pPr marL="133350" indent="-133350">
              <a:buFont typeface="Arial" charset="0"/>
              <a:buChar char="•"/>
            </a:pPr>
            <a:r>
              <a:rPr lang="es-ES" sz="1200" dirty="0">
                <a:latin typeface="Calibri"/>
                <a:cs typeface="Calibri"/>
              </a:rPr>
              <a:t>Precio de Venta</a:t>
            </a:r>
          </a:p>
          <a:p>
            <a:pPr marL="133350" indent="-133350">
              <a:buFont typeface="Arial" charset="0"/>
              <a:buChar char="•"/>
            </a:pPr>
            <a:r>
              <a:rPr lang="es-ES" sz="1200" dirty="0">
                <a:latin typeface="Calibri"/>
                <a:cs typeface="Calibri"/>
              </a:rPr>
              <a:t>Elaborar oferta</a:t>
            </a:r>
          </a:p>
        </p:txBody>
      </p:sp>
      <p:sp>
        <p:nvSpPr>
          <p:cNvPr id="32" name="Rectángulo redondeado 31"/>
          <p:cNvSpPr/>
          <p:nvPr/>
        </p:nvSpPr>
        <p:spPr>
          <a:xfrm>
            <a:off x="7268167" y="3143749"/>
            <a:ext cx="1368392" cy="1606051"/>
          </a:xfrm>
          <a:prstGeom prst="roundRect">
            <a:avLst>
              <a:gd name="adj" fmla="val 8700"/>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133350" indent="-133350">
              <a:buFont typeface="Arial" charset="0"/>
              <a:buChar char="•"/>
            </a:pPr>
            <a:r>
              <a:rPr lang="es-ES" sz="1200" dirty="0">
                <a:latin typeface="Calibri"/>
                <a:cs typeface="Calibri"/>
              </a:rPr>
              <a:t>Definir Alternativas</a:t>
            </a:r>
          </a:p>
          <a:p>
            <a:pPr marL="133350" indent="-133350">
              <a:buFont typeface="Arial" charset="0"/>
              <a:buChar char="•"/>
            </a:pPr>
            <a:r>
              <a:rPr lang="es-ES" sz="1200" dirty="0">
                <a:latin typeface="Calibri"/>
                <a:cs typeface="Calibri"/>
              </a:rPr>
              <a:t>Coordinación</a:t>
            </a:r>
          </a:p>
          <a:p>
            <a:pPr marL="133350" indent="-133350">
              <a:buFont typeface="Arial" charset="0"/>
              <a:buChar char="•"/>
            </a:pPr>
            <a:r>
              <a:rPr lang="es-ES" sz="1200" dirty="0">
                <a:latin typeface="Calibri"/>
                <a:cs typeface="Calibri"/>
              </a:rPr>
              <a:t>Pirámide de</a:t>
            </a:r>
            <a:br>
              <a:rPr lang="es-ES" sz="1200" dirty="0">
                <a:latin typeface="Calibri"/>
                <a:cs typeface="Calibri"/>
              </a:rPr>
            </a:br>
            <a:r>
              <a:rPr lang="es-ES" sz="1200" dirty="0">
                <a:latin typeface="Calibri"/>
                <a:cs typeface="Calibri"/>
              </a:rPr>
              <a:t>decisión</a:t>
            </a:r>
          </a:p>
        </p:txBody>
      </p:sp>
      <p:cxnSp>
        <p:nvCxnSpPr>
          <p:cNvPr id="34" name="Conector angular 33"/>
          <p:cNvCxnSpPr>
            <a:stCxn id="8" idx="0"/>
            <a:endCxn id="28" idx="0"/>
          </p:cNvCxnSpPr>
          <p:nvPr/>
        </p:nvCxnSpPr>
        <p:spPr>
          <a:xfrm rot="5400000" flipH="1" flipV="1">
            <a:off x="5630263" y="-21713"/>
            <a:ext cx="12700" cy="4683330"/>
          </a:xfrm>
          <a:prstGeom prst="bentConnector3">
            <a:avLst>
              <a:gd name="adj1" fmla="val 1498898"/>
            </a:avLst>
          </a:prstGeom>
          <a:ln w="19050">
            <a:solidFill>
              <a:srgbClr val="808799"/>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Conector recto de flecha 54"/>
          <p:cNvCxnSpPr>
            <a:endCxn id="27" idx="0"/>
          </p:cNvCxnSpPr>
          <p:nvPr/>
        </p:nvCxnSpPr>
        <p:spPr>
          <a:xfrm>
            <a:off x="6410818" y="2139950"/>
            <a:ext cx="0" cy="180002"/>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ector recto de flecha 56"/>
          <p:cNvCxnSpPr/>
          <p:nvPr/>
        </p:nvCxnSpPr>
        <p:spPr>
          <a:xfrm>
            <a:off x="4849708" y="2139950"/>
            <a:ext cx="0" cy="180002"/>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ector recto de flecha 57"/>
          <p:cNvCxnSpPr>
            <a:stCxn id="27" idx="2"/>
            <a:endCxn id="31" idx="0"/>
          </p:cNvCxnSpPr>
          <p:nvPr/>
        </p:nvCxnSpPr>
        <p:spPr>
          <a:xfrm flipH="1">
            <a:off x="6410817" y="2848999"/>
            <a:ext cx="1" cy="294750"/>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70" name="Conector recto de flecha 69"/>
          <p:cNvCxnSpPr/>
          <p:nvPr/>
        </p:nvCxnSpPr>
        <p:spPr>
          <a:xfrm flipH="1">
            <a:off x="4849708" y="2848999"/>
            <a:ext cx="1" cy="294750"/>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72" name="Conector recto de flecha 71"/>
          <p:cNvCxnSpPr/>
          <p:nvPr/>
        </p:nvCxnSpPr>
        <p:spPr>
          <a:xfrm flipH="1">
            <a:off x="3294948" y="2848999"/>
            <a:ext cx="1" cy="294750"/>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73" name="Conector recto de flecha 72"/>
          <p:cNvCxnSpPr/>
          <p:nvPr/>
        </p:nvCxnSpPr>
        <p:spPr>
          <a:xfrm flipH="1">
            <a:off x="7978278" y="2848999"/>
            <a:ext cx="1" cy="294750"/>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sp>
        <p:nvSpPr>
          <p:cNvPr id="75" name="Rectángulo 74"/>
          <p:cNvSpPr/>
          <p:nvPr/>
        </p:nvSpPr>
        <p:spPr>
          <a:xfrm>
            <a:off x="772387" y="923581"/>
            <a:ext cx="3737572" cy="246221"/>
          </a:xfrm>
          <a:prstGeom prst="rect">
            <a:avLst/>
          </a:prstGeom>
        </p:spPr>
        <p:txBody>
          <a:bodyPr wrap="square" lIns="0" tIns="0" rIns="0" bIns="0" anchor="t">
            <a:spAutoFit/>
          </a:bodyPr>
          <a:lstStyle/>
          <a:p>
            <a:pPr algn="just"/>
            <a:r>
              <a:rPr lang="es-PE" sz="1600" b="1">
                <a:solidFill>
                  <a:srgbClr val="EE4639"/>
                </a:solidFill>
                <a:latin typeface="Calibri"/>
                <a:cs typeface="Calibri"/>
              </a:rPr>
              <a:t>ESQUEMA DE PROCESOS</a:t>
            </a:r>
            <a:endParaRPr lang="es-PE" sz="1600" b="1" dirty="0">
              <a:solidFill>
                <a:srgbClr val="EE4639"/>
              </a:solidFill>
              <a:latin typeface="Calibri"/>
              <a:cs typeface="Calibri"/>
            </a:endParaRPr>
          </a:p>
        </p:txBody>
      </p:sp>
      <p:grpSp>
        <p:nvGrpSpPr>
          <p:cNvPr id="76" name="Agrupar 75"/>
          <p:cNvGrpSpPr/>
          <p:nvPr/>
        </p:nvGrpSpPr>
        <p:grpSpPr>
          <a:xfrm>
            <a:off x="511902" y="912279"/>
            <a:ext cx="210869" cy="211672"/>
            <a:chOff x="511902" y="912278"/>
            <a:chExt cx="281320" cy="282391"/>
          </a:xfrm>
        </p:grpSpPr>
        <p:sp>
          <p:nvSpPr>
            <p:cNvPr id="77" name="Elipse 76"/>
            <p:cNvSpPr/>
            <p:nvPr/>
          </p:nvSpPr>
          <p:spPr>
            <a:xfrm rot="5400000">
              <a:off x="511366" y="912814"/>
              <a:ext cx="282391" cy="281320"/>
            </a:xfrm>
            <a:prstGeom prst="ellips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8" name="Imagen 77"/>
            <p:cNvPicPr>
              <a:picLocks noChangeAspect="1"/>
            </p:cNvPicPr>
            <p:nvPr/>
          </p:nvPicPr>
          <p:blipFill>
            <a:blip r:embed="rId3">
              <a:alphaModFix/>
              <a:lum bright="100000" contrast="100000"/>
            </a:blip>
            <a:stretch>
              <a:fillRect/>
            </a:stretch>
          </p:blipFill>
          <p:spPr>
            <a:xfrm rot="5400000">
              <a:off x="578093" y="979006"/>
              <a:ext cx="148937" cy="148937"/>
            </a:xfrm>
            <a:prstGeom prst="rect">
              <a:avLst/>
            </a:prstGeom>
          </p:spPr>
        </p:pic>
      </p:grpSp>
    </p:spTree>
    <p:extLst>
      <p:ext uri="{BB962C8B-B14F-4D97-AF65-F5344CB8AC3E}">
        <p14:creationId xmlns:p14="http://schemas.microsoft.com/office/powerpoint/2010/main" val="4750450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6" name="Agrupar 105"/>
          <p:cNvGrpSpPr/>
          <p:nvPr/>
        </p:nvGrpSpPr>
        <p:grpSpPr>
          <a:xfrm>
            <a:off x="1064524" y="1086723"/>
            <a:ext cx="7014951" cy="4147265"/>
            <a:chOff x="503238" y="1086723"/>
            <a:chExt cx="7014951" cy="4147265"/>
          </a:xfrm>
        </p:grpSpPr>
        <p:cxnSp>
          <p:nvCxnSpPr>
            <p:cNvPr id="65" name="Conector recto de flecha 64"/>
            <p:cNvCxnSpPr/>
            <p:nvPr/>
          </p:nvCxnSpPr>
          <p:spPr>
            <a:xfrm flipH="1">
              <a:off x="5760449" y="4183159"/>
              <a:ext cx="1025236" cy="155173"/>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Conector recto de flecha 99"/>
            <p:cNvCxnSpPr>
              <a:endCxn id="74" idx="2"/>
            </p:cNvCxnSpPr>
            <p:nvPr/>
          </p:nvCxnSpPr>
          <p:spPr>
            <a:xfrm flipV="1">
              <a:off x="2482850" y="4028453"/>
              <a:ext cx="450850" cy="399278"/>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onector recto de flecha 94"/>
            <p:cNvCxnSpPr>
              <a:endCxn id="74" idx="1"/>
            </p:cNvCxnSpPr>
            <p:nvPr/>
          </p:nvCxnSpPr>
          <p:spPr>
            <a:xfrm>
              <a:off x="1936349" y="3494584"/>
              <a:ext cx="264847" cy="288592"/>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cxnSp>
          <p:nvCxnSpPr>
            <p:cNvPr id="91" name="Conector recto de flecha 90"/>
            <p:cNvCxnSpPr/>
            <p:nvPr/>
          </p:nvCxnSpPr>
          <p:spPr>
            <a:xfrm>
              <a:off x="1960451" y="1812010"/>
              <a:ext cx="284351" cy="239238"/>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cxnSp>
          <p:nvCxnSpPr>
            <p:cNvPr id="82" name="Conector recto de flecha 81"/>
            <p:cNvCxnSpPr/>
            <p:nvPr/>
          </p:nvCxnSpPr>
          <p:spPr>
            <a:xfrm>
              <a:off x="3572845" y="2475387"/>
              <a:ext cx="284351" cy="239238"/>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sp>
          <p:nvSpPr>
            <p:cNvPr id="4" name="Rectángulo redondeado 3"/>
            <p:cNvSpPr/>
            <p:nvPr/>
          </p:nvSpPr>
          <p:spPr>
            <a:xfrm>
              <a:off x="3839496" y="2678524"/>
              <a:ext cx="1465007" cy="634948"/>
            </a:xfrm>
            <a:prstGeom prst="roundRect">
              <a:avLst>
                <a:gd name="adj" fmla="val 17887"/>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500" b="1">
                  <a:solidFill>
                    <a:schemeClr val="bg1"/>
                  </a:solidFill>
                  <a:latin typeface="Calibri" charset="0"/>
                  <a:ea typeface="Calibri" charset="0"/>
                  <a:cs typeface="Calibri" charset="0"/>
                </a:rPr>
                <a:t>INGENIERO </a:t>
              </a:r>
              <a:br>
                <a:rPr lang="es-ES" sz="1500" b="1">
                  <a:solidFill>
                    <a:schemeClr val="bg1"/>
                  </a:solidFill>
                  <a:latin typeface="Calibri" charset="0"/>
                  <a:ea typeface="Calibri" charset="0"/>
                  <a:cs typeface="Calibri" charset="0"/>
                </a:rPr>
              </a:br>
              <a:r>
                <a:rPr lang="es-ES" sz="1500" b="1">
                  <a:solidFill>
                    <a:schemeClr val="bg1"/>
                  </a:solidFill>
                  <a:latin typeface="Calibri" charset="0"/>
                  <a:ea typeface="Calibri" charset="0"/>
                  <a:cs typeface="Calibri" charset="0"/>
                </a:rPr>
                <a:t>DE DISEÑO</a:t>
              </a:r>
              <a:endParaRPr lang="es-ES" sz="1500" b="1" dirty="0">
                <a:solidFill>
                  <a:schemeClr val="bg1"/>
                </a:solidFill>
                <a:latin typeface="Calibri" charset="0"/>
                <a:ea typeface="Calibri" charset="0"/>
                <a:cs typeface="Calibri" charset="0"/>
              </a:endParaRPr>
            </a:p>
          </p:txBody>
        </p:sp>
        <p:sp>
          <p:nvSpPr>
            <p:cNvPr id="22" name="Rectángulo redondeado 21"/>
            <p:cNvSpPr/>
            <p:nvPr/>
          </p:nvSpPr>
          <p:spPr>
            <a:xfrm>
              <a:off x="5622850" y="1086723"/>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LABORATORIO</a:t>
              </a:r>
              <a:endParaRPr lang="es-ES" sz="1400" b="1" dirty="0">
                <a:solidFill>
                  <a:schemeClr val="tx1"/>
                </a:solidFill>
                <a:latin typeface="Calibri" charset="0"/>
                <a:ea typeface="Calibri" charset="0"/>
                <a:cs typeface="Calibri" charset="0"/>
              </a:endParaRPr>
            </a:p>
          </p:txBody>
        </p:sp>
        <p:sp>
          <p:nvSpPr>
            <p:cNvPr id="40" name="Rectángulo redondeado 39"/>
            <p:cNvSpPr/>
            <p:nvPr/>
          </p:nvSpPr>
          <p:spPr>
            <a:xfrm>
              <a:off x="6053182" y="1740310"/>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INGENIERÍA </a:t>
              </a:r>
              <a:br>
                <a:rPr lang="es-ES" sz="1400" b="1" dirty="0">
                  <a:solidFill>
                    <a:schemeClr val="tx1"/>
                  </a:solidFill>
                  <a:latin typeface="Calibri" charset="0"/>
                  <a:ea typeface="Calibri" charset="0"/>
                  <a:cs typeface="Calibri" charset="0"/>
                </a:rPr>
              </a:br>
              <a:r>
                <a:rPr lang="es-ES" sz="1400" b="1" dirty="0">
                  <a:solidFill>
                    <a:schemeClr val="tx1"/>
                  </a:solidFill>
                  <a:latin typeface="Calibri" charset="0"/>
                  <a:ea typeface="Calibri" charset="0"/>
                  <a:cs typeface="Calibri" charset="0"/>
                </a:rPr>
                <a:t>DE TALLER</a:t>
              </a:r>
            </a:p>
          </p:txBody>
        </p:sp>
        <p:sp>
          <p:nvSpPr>
            <p:cNvPr id="41" name="Rectángulo redondeado 40"/>
            <p:cNvSpPr/>
            <p:nvPr/>
          </p:nvSpPr>
          <p:spPr>
            <a:xfrm>
              <a:off x="6053182" y="2393897"/>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COMPRAS</a:t>
              </a:r>
              <a:endParaRPr lang="es-ES" sz="1400" b="1" dirty="0">
                <a:solidFill>
                  <a:schemeClr val="tx1"/>
                </a:solidFill>
                <a:latin typeface="Calibri" charset="0"/>
                <a:ea typeface="Calibri" charset="0"/>
                <a:cs typeface="Calibri" charset="0"/>
              </a:endParaRPr>
            </a:p>
          </p:txBody>
        </p:sp>
        <p:sp>
          <p:nvSpPr>
            <p:cNvPr id="42" name="Rectángulo redondeado 41"/>
            <p:cNvSpPr/>
            <p:nvPr/>
          </p:nvSpPr>
          <p:spPr>
            <a:xfrm>
              <a:off x="6053182" y="3047484"/>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PRODUCCIÓN</a:t>
              </a:r>
              <a:endParaRPr lang="es-ES" sz="1400" b="1" dirty="0">
                <a:solidFill>
                  <a:schemeClr val="tx1"/>
                </a:solidFill>
                <a:latin typeface="Calibri" charset="0"/>
                <a:ea typeface="Calibri" charset="0"/>
                <a:cs typeface="Calibri" charset="0"/>
              </a:endParaRPr>
            </a:p>
          </p:txBody>
        </p:sp>
        <p:sp>
          <p:nvSpPr>
            <p:cNvPr id="43" name="Rectángulo redondeado 42"/>
            <p:cNvSpPr/>
            <p:nvPr/>
          </p:nvSpPr>
          <p:spPr>
            <a:xfrm>
              <a:off x="6053182" y="3706533"/>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PLANIFICACIÓN</a:t>
              </a:r>
            </a:p>
          </p:txBody>
        </p:sp>
        <p:sp>
          <p:nvSpPr>
            <p:cNvPr id="45" name="Rectángulo redondeado 44"/>
            <p:cNvSpPr/>
            <p:nvPr/>
          </p:nvSpPr>
          <p:spPr>
            <a:xfrm>
              <a:off x="4295442" y="3937882"/>
              <a:ext cx="1465007" cy="490554"/>
            </a:xfrm>
            <a:prstGeom prst="roundRect">
              <a:avLst>
                <a:gd name="adj" fmla="val 17887"/>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RESPONSABLE</a:t>
              </a:r>
            </a:p>
            <a:p>
              <a:pPr algn="ctr"/>
              <a:r>
                <a:rPr lang="es-ES" sz="1400" b="1" dirty="0">
                  <a:solidFill>
                    <a:schemeClr val="tx1"/>
                  </a:solidFill>
                  <a:latin typeface="Calibri" charset="0"/>
                  <a:ea typeface="Calibri" charset="0"/>
                  <a:cs typeface="Calibri" charset="0"/>
                </a:rPr>
                <a:t>PROYECTO</a:t>
              </a:r>
            </a:p>
          </p:txBody>
        </p:sp>
        <p:sp>
          <p:nvSpPr>
            <p:cNvPr id="46" name="Rectángulo redondeado 45"/>
            <p:cNvSpPr/>
            <p:nvPr/>
          </p:nvSpPr>
          <p:spPr>
            <a:xfrm>
              <a:off x="3839495" y="4743434"/>
              <a:ext cx="1465007" cy="490554"/>
            </a:xfrm>
            <a:prstGeom prst="roundRect">
              <a:avLst>
                <a:gd name="adj" fmla="val 17887"/>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RESPONSABLE DE CALIDAD</a:t>
              </a:r>
            </a:p>
          </p:txBody>
        </p:sp>
        <p:cxnSp>
          <p:nvCxnSpPr>
            <p:cNvPr id="50" name="Conector recto de flecha 49"/>
            <p:cNvCxnSpPr>
              <a:stCxn id="4" idx="0"/>
            </p:cNvCxnSpPr>
            <p:nvPr/>
          </p:nvCxnSpPr>
          <p:spPr>
            <a:xfrm flipV="1">
              <a:off x="4572000" y="1577277"/>
              <a:ext cx="1127051" cy="1101247"/>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Conector recto de flecha 50"/>
            <p:cNvCxnSpPr>
              <a:endCxn id="40" idx="1"/>
            </p:cNvCxnSpPr>
            <p:nvPr/>
          </p:nvCxnSpPr>
          <p:spPr>
            <a:xfrm flipV="1">
              <a:off x="5027946" y="1985587"/>
              <a:ext cx="1025236" cy="692937"/>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4" name="Conector recto de flecha 53"/>
            <p:cNvCxnSpPr>
              <a:stCxn id="4" idx="3"/>
            </p:cNvCxnSpPr>
            <p:nvPr/>
          </p:nvCxnSpPr>
          <p:spPr>
            <a:xfrm flipV="1">
              <a:off x="5304503" y="2647054"/>
              <a:ext cx="748679" cy="348944"/>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6" name="Conector recto de flecha 55"/>
            <p:cNvCxnSpPr>
              <a:stCxn id="45" idx="0"/>
            </p:cNvCxnSpPr>
            <p:nvPr/>
          </p:nvCxnSpPr>
          <p:spPr>
            <a:xfrm flipH="1" flipV="1">
              <a:off x="4862623" y="3287062"/>
              <a:ext cx="165323" cy="650820"/>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Conector recto de flecha 60"/>
            <p:cNvCxnSpPr/>
            <p:nvPr/>
          </p:nvCxnSpPr>
          <p:spPr>
            <a:xfrm flipH="1" flipV="1">
              <a:off x="4113943" y="3313472"/>
              <a:ext cx="16178" cy="1429962"/>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6" name="Conector recto de flecha 65"/>
            <p:cNvCxnSpPr>
              <a:stCxn id="44" idx="0"/>
            </p:cNvCxnSpPr>
            <p:nvPr/>
          </p:nvCxnSpPr>
          <p:spPr>
            <a:xfrm flipH="1" flipV="1">
              <a:off x="5722715" y="4427731"/>
              <a:ext cx="1062971" cy="315703"/>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sp>
          <p:nvSpPr>
            <p:cNvPr id="44" name="Rectángulo redondeado 43"/>
            <p:cNvSpPr/>
            <p:nvPr/>
          </p:nvSpPr>
          <p:spPr>
            <a:xfrm>
              <a:off x="6053182" y="4743434"/>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GESTIÓN</a:t>
              </a:r>
              <a:br>
                <a:rPr lang="es-ES" sz="1400" b="1">
                  <a:solidFill>
                    <a:schemeClr val="tx1"/>
                  </a:solidFill>
                  <a:latin typeface="Calibri" charset="0"/>
                  <a:ea typeface="Calibri" charset="0"/>
                  <a:cs typeface="Calibri" charset="0"/>
                </a:rPr>
              </a:br>
              <a:r>
                <a:rPr lang="es-ES" sz="1400" b="1">
                  <a:solidFill>
                    <a:schemeClr val="tx1"/>
                  </a:solidFill>
                  <a:latin typeface="Calibri" charset="0"/>
                  <a:ea typeface="Calibri" charset="0"/>
                  <a:cs typeface="Calibri" charset="0"/>
                </a:rPr>
                <a:t>ECONÓMICA</a:t>
              </a:r>
              <a:endParaRPr lang="es-ES" sz="1400" b="1" dirty="0">
                <a:solidFill>
                  <a:schemeClr val="tx1"/>
                </a:solidFill>
                <a:latin typeface="Calibri" charset="0"/>
                <a:ea typeface="Calibri" charset="0"/>
                <a:cs typeface="Calibri" charset="0"/>
              </a:endParaRPr>
            </a:p>
          </p:txBody>
        </p:sp>
        <p:sp>
          <p:nvSpPr>
            <p:cNvPr id="69" name="Rectángulo redondeado 68"/>
            <p:cNvSpPr/>
            <p:nvPr/>
          </p:nvSpPr>
          <p:spPr>
            <a:xfrm>
              <a:off x="2201196" y="2032031"/>
              <a:ext cx="1465007" cy="490554"/>
            </a:xfrm>
            <a:prstGeom prst="roundRect">
              <a:avLst>
                <a:gd name="adj" fmla="val 17887"/>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RESPONSABLE</a:t>
              </a:r>
            </a:p>
            <a:p>
              <a:pPr algn="ctr"/>
              <a:r>
                <a:rPr lang="es-ES" sz="1400" b="1" dirty="0">
                  <a:solidFill>
                    <a:schemeClr val="tx1"/>
                  </a:solidFill>
                  <a:latin typeface="Calibri" charset="0"/>
                  <a:ea typeface="Calibri" charset="0"/>
                  <a:cs typeface="Calibri" charset="0"/>
                </a:rPr>
                <a:t>DE PRODUCTO</a:t>
              </a:r>
            </a:p>
          </p:txBody>
        </p:sp>
        <p:sp>
          <p:nvSpPr>
            <p:cNvPr id="70" name="Rectángulo redondeado 69"/>
            <p:cNvSpPr/>
            <p:nvPr/>
          </p:nvSpPr>
          <p:spPr>
            <a:xfrm>
              <a:off x="3381439" y="1332000"/>
              <a:ext cx="1465007" cy="490554"/>
            </a:xfrm>
            <a:prstGeom prst="roundRect">
              <a:avLst>
                <a:gd name="adj" fmla="val 17887"/>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RESPONSABLE</a:t>
              </a:r>
            </a:p>
            <a:p>
              <a:pPr algn="ctr"/>
              <a:r>
                <a:rPr lang="es-ES" sz="1400" b="1" dirty="0">
                  <a:solidFill>
                    <a:schemeClr val="tx1"/>
                  </a:solidFill>
                  <a:latin typeface="Calibri" charset="0"/>
                  <a:ea typeface="Calibri" charset="0"/>
                  <a:cs typeface="Calibri" charset="0"/>
                </a:rPr>
                <a:t>DE PROCESO</a:t>
              </a:r>
            </a:p>
          </p:txBody>
        </p:sp>
        <p:sp>
          <p:nvSpPr>
            <p:cNvPr id="71" name="Rectángulo redondeado 70"/>
            <p:cNvSpPr/>
            <p:nvPr/>
          </p:nvSpPr>
          <p:spPr>
            <a:xfrm>
              <a:off x="503238" y="1637346"/>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 TECNOLOGÍA</a:t>
              </a:r>
              <a:br>
                <a:rPr lang="es-ES" sz="1400" b="1" dirty="0">
                  <a:solidFill>
                    <a:schemeClr val="tx1"/>
                  </a:solidFill>
                  <a:latin typeface="Calibri" charset="0"/>
                  <a:ea typeface="Calibri" charset="0"/>
                  <a:cs typeface="Calibri" charset="0"/>
                </a:rPr>
              </a:br>
              <a:r>
                <a:rPr lang="es-ES" sz="900" b="1" dirty="0">
                  <a:solidFill>
                    <a:schemeClr val="tx1"/>
                  </a:solidFill>
                  <a:latin typeface="Calibri" charset="0"/>
                  <a:ea typeface="Calibri" charset="0"/>
                  <a:cs typeface="Calibri" charset="0"/>
                </a:rPr>
                <a:t>(PRODUCTO / PROCESO)</a:t>
              </a:r>
            </a:p>
          </p:txBody>
        </p:sp>
        <p:sp>
          <p:nvSpPr>
            <p:cNvPr id="72" name="Rectángulo redondeado 71"/>
            <p:cNvSpPr/>
            <p:nvPr/>
          </p:nvSpPr>
          <p:spPr>
            <a:xfrm>
              <a:off x="503238" y="2548817"/>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EXPERTOS</a:t>
              </a:r>
              <a:endParaRPr lang="es-ES" sz="1400" b="1" dirty="0">
                <a:solidFill>
                  <a:schemeClr val="tx1"/>
                </a:solidFill>
                <a:latin typeface="Calibri" charset="0"/>
                <a:ea typeface="Calibri" charset="0"/>
                <a:cs typeface="Calibri" charset="0"/>
              </a:endParaRPr>
            </a:p>
          </p:txBody>
        </p:sp>
        <p:sp>
          <p:nvSpPr>
            <p:cNvPr id="73" name="Rectángulo redondeado 72"/>
            <p:cNvSpPr/>
            <p:nvPr/>
          </p:nvSpPr>
          <p:spPr>
            <a:xfrm>
              <a:off x="503238" y="3249307"/>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COMPETIDORES</a:t>
              </a:r>
              <a:endParaRPr lang="es-ES" sz="1400" b="1" dirty="0">
                <a:solidFill>
                  <a:schemeClr val="tx1"/>
                </a:solidFill>
                <a:latin typeface="Calibri" charset="0"/>
                <a:ea typeface="Calibri" charset="0"/>
                <a:cs typeface="Calibri" charset="0"/>
              </a:endParaRPr>
            </a:p>
          </p:txBody>
        </p:sp>
        <p:sp>
          <p:nvSpPr>
            <p:cNvPr id="74" name="Rectángulo redondeado 73"/>
            <p:cNvSpPr/>
            <p:nvPr/>
          </p:nvSpPr>
          <p:spPr>
            <a:xfrm>
              <a:off x="2201196" y="3537899"/>
              <a:ext cx="1465007" cy="490554"/>
            </a:xfrm>
            <a:prstGeom prst="roundRect">
              <a:avLst>
                <a:gd name="adj" fmla="val 17887"/>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EQUIPO</a:t>
              </a:r>
            </a:p>
            <a:p>
              <a:pPr algn="ctr"/>
              <a:r>
                <a:rPr lang="es-ES" sz="1400" b="1" dirty="0">
                  <a:solidFill>
                    <a:schemeClr val="tx1"/>
                  </a:solidFill>
                  <a:latin typeface="Calibri" charset="0"/>
                  <a:ea typeface="Calibri" charset="0"/>
                  <a:cs typeface="Calibri" charset="0"/>
                </a:rPr>
                <a:t>COMERCIAL</a:t>
              </a:r>
            </a:p>
          </p:txBody>
        </p:sp>
        <p:sp>
          <p:nvSpPr>
            <p:cNvPr id="76" name="Rectángulo redondeado 75"/>
            <p:cNvSpPr/>
            <p:nvPr/>
          </p:nvSpPr>
          <p:spPr>
            <a:xfrm>
              <a:off x="1120136" y="4264621"/>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MERCADO</a:t>
              </a:r>
            </a:p>
          </p:txBody>
        </p:sp>
        <p:cxnSp>
          <p:nvCxnSpPr>
            <p:cNvPr id="77" name="Conector recto de flecha 76"/>
            <p:cNvCxnSpPr>
              <a:endCxn id="70" idx="2"/>
            </p:cNvCxnSpPr>
            <p:nvPr/>
          </p:nvCxnSpPr>
          <p:spPr>
            <a:xfrm flipV="1">
              <a:off x="3600450" y="1822554"/>
              <a:ext cx="513493" cy="241196"/>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3" name="Conector recto de flecha 82"/>
            <p:cNvCxnSpPr>
              <a:stCxn id="74" idx="0"/>
              <a:endCxn id="69" idx="2"/>
            </p:cNvCxnSpPr>
            <p:nvPr/>
          </p:nvCxnSpPr>
          <p:spPr>
            <a:xfrm flipV="1">
              <a:off x="2933700" y="2522585"/>
              <a:ext cx="0" cy="1015314"/>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7" name="Conector recto de flecha 86"/>
            <p:cNvCxnSpPr/>
            <p:nvPr/>
          </p:nvCxnSpPr>
          <p:spPr>
            <a:xfrm flipV="1">
              <a:off x="1968245" y="2494889"/>
              <a:ext cx="279630" cy="152165"/>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2" name="Conector recto de flecha 91"/>
            <p:cNvCxnSpPr>
              <a:stCxn id="71" idx="2"/>
              <a:endCxn id="72" idx="0"/>
            </p:cNvCxnSpPr>
            <p:nvPr/>
          </p:nvCxnSpPr>
          <p:spPr>
            <a:xfrm>
              <a:off x="1235742" y="2127900"/>
              <a:ext cx="0" cy="420917"/>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grpSp>
      <p:sp>
        <p:nvSpPr>
          <p:cNvPr id="107" name="Rectángulo 106"/>
          <p:cNvSpPr/>
          <p:nvPr/>
        </p:nvSpPr>
        <p:spPr>
          <a:xfrm>
            <a:off x="673156" y="412842"/>
            <a:ext cx="8066813" cy="246221"/>
          </a:xfrm>
          <a:prstGeom prst="rect">
            <a:avLst/>
          </a:prstGeom>
        </p:spPr>
        <p:txBody>
          <a:bodyPr wrap="square" lIns="0" tIns="0" rIns="0" bIns="0" anchor="t">
            <a:spAutoFit/>
          </a:bodyPr>
          <a:lstStyle/>
          <a:p>
            <a:pPr algn="just"/>
            <a:r>
              <a:rPr lang="es-PE" sz="1600" b="1" dirty="0">
                <a:solidFill>
                  <a:srgbClr val="EE4639"/>
                </a:solidFill>
                <a:latin typeface="Calibri"/>
                <a:cs typeface="Calibri"/>
              </a:rPr>
              <a:t>ESCENARIO DEL PROCESO - </a:t>
            </a:r>
            <a:r>
              <a:rPr lang="es-ES" sz="1600" b="1" dirty="0">
                <a:solidFill>
                  <a:srgbClr val="EE4639"/>
                </a:solidFill>
                <a:latin typeface="Calibri"/>
                <a:cs typeface="Calibri"/>
              </a:rPr>
              <a:t>PROCESO DE DISEÑO Y DESARROLLO DE UN PRODUCTO O SERVICIO</a:t>
            </a:r>
            <a:endParaRPr lang="es-PE" sz="1600" b="1" dirty="0">
              <a:solidFill>
                <a:srgbClr val="EE4639"/>
              </a:solidFill>
              <a:latin typeface="Calibri"/>
              <a:cs typeface="Calibri"/>
            </a:endParaRPr>
          </a:p>
        </p:txBody>
      </p:sp>
      <p:grpSp>
        <p:nvGrpSpPr>
          <p:cNvPr id="108" name="Agrupar 107"/>
          <p:cNvGrpSpPr/>
          <p:nvPr/>
        </p:nvGrpSpPr>
        <p:grpSpPr>
          <a:xfrm>
            <a:off x="354416" y="406905"/>
            <a:ext cx="210869" cy="211672"/>
            <a:chOff x="511902" y="912278"/>
            <a:chExt cx="281320" cy="282391"/>
          </a:xfrm>
        </p:grpSpPr>
        <p:sp>
          <p:nvSpPr>
            <p:cNvPr id="109" name="Elipse 108"/>
            <p:cNvSpPr/>
            <p:nvPr/>
          </p:nvSpPr>
          <p:spPr>
            <a:xfrm rot="5400000">
              <a:off x="511366" y="912814"/>
              <a:ext cx="282391" cy="281320"/>
            </a:xfrm>
            <a:prstGeom prst="ellips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10" name="Imagen 109"/>
            <p:cNvPicPr>
              <a:picLocks noChangeAspect="1"/>
            </p:cNvPicPr>
            <p:nvPr/>
          </p:nvPicPr>
          <p:blipFill>
            <a:blip r:embed="rId3">
              <a:alphaModFix/>
              <a:lum bright="100000" contrast="100000"/>
            </a:blip>
            <a:stretch>
              <a:fillRect/>
            </a:stretch>
          </p:blipFill>
          <p:spPr>
            <a:xfrm rot="5400000">
              <a:off x="578093" y="979006"/>
              <a:ext cx="148937" cy="148937"/>
            </a:xfrm>
            <a:prstGeom prst="rect">
              <a:avLst/>
            </a:prstGeom>
          </p:spPr>
        </p:pic>
      </p:grpSp>
      <p:cxnSp>
        <p:nvCxnSpPr>
          <p:cNvPr id="47" name="Conector recto de flecha 46">
            <a:extLst>
              <a:ext uri="{FF2B5EF4-FFF2-40B4-BE49-F238E27FC236}">
                <a16:creationId xmlns:a16="http://schemas.microsoft.com/office/drawing/2014/main" id="{F6DB6A98-F85A-429C-90DC-42C005C983E2}"/>
              </a:ext>
            </a:extLst>
          </p:cNvPr>
          <p:cNvCxnSpPr>
            <a:cxnSpLocks/>
          </p:cNvCxnSpPr>
          <p:nvPr/>
        </p:nvCxnSpPr>
        <p:spPr>
          <a:xfrm>
            <a:off x="5865788" y="3249307"/>
            <a:ext cx="748680" cy="43454"/>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41363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6" name="Agrupar 105"/>
          <p:cNvGrpSpPr/>
          <p:nvPr/>
        </p:nvGrpSpPr>
        <p:grpSpPr>
          <a:xfrm>
            <a:off x="1064524" y="1086723"/>
            <a:ext cx="7014951" cy="4147265"/>
            <a:chOff x="503238" y="1086723"/>
            <a:chExt cx="7014951" cy="4147265"/>
          </a:xfrm>
        </p:grpSpPr>
        <p:cxnSp>
          <p:nvCxnSpPr>
            <p:cNvPr id="104" name="Conector recto de flecha 103"/>
            <p:cNvCxnSpPr>
              <a:cxnSpLocks/>
              <a:endCxn id="42" idx="1"/>
            </p:cNvCxnSpPr>
            <p:nvPr/>
          </p:nvCxnSpPr>
          <p:spPr>
            <a:xfrm>
              <a:off x="5304502" y="3249307"/>
              <a:ext cx="748680" cy="43454"/>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onector recto de flecha 64"/>
            <p:cNvCxnSpPr/>
            <p:nvPr/>
          </p:nvCxnSpPr>
          <p:spPr>
            <a:xfrm flipH="1">
              <a:off x="5760449" y="4183159"/>
              <a:ext cx="1025236" cy="155173"/>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Conector recto de flecha 99"/>
            <p:cNvCxnSpPr>
              <a:endCxn id="74" idx="2"/>
            </p:cNvCxnSpPr>
            <p:nvPr/>
          </p:nvCxnSpPr>
          <p:spPr>
            <a:xfrm flipV="1">
              <a:off x="2482850" y="4028453"/>
              <a:ext cx="450850" cy="399278"/>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onector recto de flecha 94"/>
            <p:cNvCxnSpPr>
              <a:endCxn id="74" idx="1"/>
            </p:cNvCxnSpPr>
            <p:nvPr/>
          </p:nvCxnSpPr>
          <p:spPr>
            <a:xfrm>
              <a:off x="1936349" y="3494584"/>
              <a:ext cx="264847" cy="288592"/>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cxnSp>
          <p:nvCxnSpPr>
            <p:cNvPr id="91" name="Conector recto de flecha 90"/>
            <p:cNvCxnSpPr/>
            <p:nvPr/>
          </p:nvCxnSpPr>
          <p:spPr>
            <a:xfrm>
              <a:off x="1960451" y="1812010"/>
              <a:ext cx="284351" cy="239238"/>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cxnSp>
          <p:nvCxnSpPr>
            <p:cNvPr id="82" name="Conector recto de flecha 81"/>
            <p:cNvCxnSpPr/>
            <p:nvPr/>
          </p:nvCxnSpPr>
          <p:spPr>
            <a:xfrm>
              <a:off x="3572845" y="2475387"/>
              <a:ext cx="284351" cy="239238"/>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sp>
          <p:nvSpPr>
            <p:cNvPr id="4" name="Rectángulo redondeado 3"/>
            <p:cNvSpPr/>
            <p:nvPr/>
          </p:nvSpPr>
          <p:spPr>
            <a:xfrm>
              <a:off x="3839496" y="2678524"/>
              <a:ext cx="1465007" cy="634948"/>
            </a:xfrm>
            <a:prstGeom prst="roundRect">
              <a:avLst>
                <a:gd name="adj" fmla="val 17887"/>
              </a:avLst>
            </a:prstGeom>
            <a:solidFill>
              <a:srgbClr val="92C2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500" b="1">
                  <a:solidFill>
                    <a:schemeClr val="bg1"/>
                  </a:solidFill>
                  <a:latin typeface="Calibri" charset="0"/>
                  <a:ea typeface="Calibri" charset="0"/>
                  <a:cs typeface="Calibri" charset="0"/>
                </a:rPr>
                <a:t>INGENIERO </a:t>
              </a:r>
              <a:br>
                <a:rPr lang="es-ES" sz="1500" b="1">
                  <a:solidFill>
                    <a:schemeClr val="bg1"/>
                  </a:solidFill>
                  <a:latin typeface="Calibri" charset="0"/>
                  <a:ea typeface="Calibri" charset="0"/>
                  <a:cs typeface="Calibri" charset="0"/>
                </a:rPr>
              </a:br>
              <a:r>
                <a:rPr lang="es-ES" sz="1500" b="1">
                  <a:solidFill>
                    <a:schemeClr val="bg1"/>
                  </a:solidFill>
                  <a:latin typeface="Calibri" charset="0"/>
                  <a:ea typeface="Calibri" charset="0"/>
                  <a:cs typeface="Calibri" charset="0"/>
                </a:rPr>
                <a:t>DE DISEÑO</a:t>
              </a:r>
              <a:endParaRPr lang="es-ES" sz="1500" b="1" dirty="0">
                <a:solidFill>
                  <a:schemeClr val="bg1"/>
                </a:solidFill>
                <a:latin typeface="Calibri" charset="0"/>
                <a:ea typeface="Calibri" charset="0"/>
                <a:cs typeface="Calibri" charset="0"/>
              </a:endParaRPr>
            </a:p>
          </p:txBody>
        </p:sp>
        <p:sp>
          <p:nvSpPr>
            <p:cNvPr id="22" name="Rectángulo redondeado 21"/>
            <p:cNvSpPr/>
            <p:nvPr/>
          </p:nvSpPr>
          <p:spPr>
            <a:xfrm>
              <a:off x="5622850" y="1086723"/>
              <a:ext cx="1465007" cy="490554"/>
            </a:xfrm>
            <a:prstGeom prst="roundRect">
              <a:avLst>
                <a:gd name="adj" fmla="val 17887"/>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LABORATORIO</a:t>
              </a:r>
            </a:p>
          </p:txBody>
        </p:sp>
        <p:sp>
          <p:nvSpPr>
            <p:cNvPr id="40" name="Rectángulo redondeado 39"/>
            <p:cNvSpPr/>
            <p:nvPr/>
          </p:nvSpPr>
          <p:spPr>
            <a:xfrm>
              <a:off x="6053182" y="1740310"/>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INGENIERÍA </a:t>
              </a:r>
              <a:br>
                <a:rPr lang="es-ES" sz="1400" b="1" dirty="0">
                  <a:solidFill>
                    <a:schemeClr val="tx1"/>
                  </a:solidFill>
                  <a:latin typeface="Calibri" charset="0"/>
                  <a:ea typeface="Calibri" charset="0"/>
                  <a:cs typeface="Calibri" charset="0"/>
                </a:rPr>
              </a:br>
              <a:r>
                <a:rPr lang="es-ES" sz="1400" b="1" dirty="0">
                  <a:solidFill>
                    <a:schemeClr val="tx1"/>
                  </a:solidFill>
                  <a:latin typeface="Calibri" charset="0"/>
                  <a:ea typeface="Calibri" charset="0"/>
                  <a:cs typeface="Calibri" charset="0"/>
                </a:rPr>
                <a:t>DE TALLER</a:t>
              </a:r>
            </a:p>
          </p:txBody>
        </p:sp>
        <p:sp>
          <p:nvSpPr>
            <p:cNvPr id="41" name="Rectángulo redondeado 40"/>
            <p:cNvSpPr/>
            <p:nvPr/>
          </p:nvSpPr>
          <p:spPr>
            <a:xfrm>
              <a:off x="6053182" y="2393897"/>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COMPRAS</a:t>
              </a:r>
              <a:endParaRPr lang="es-ES" sz="1400" b="1" dirty="0">
                <a:solidFill>
                  <a:schemeClr val="tx1"/>
                </a:solidFill>
                <a:latin typeface="Calibri" charset="0"/>
                <a:ea typeface="Calibri" charset="0"/>
                <a:cs typeface="Calibri" charset="0"/>
              </a:endParaRPr>
            </a:p>
          </p:txBody>
        </p:sp>
        <p:sp>
          <p:nvSpPr>
            <p:cNvPr id="42" name="Rectángulo redondeado 41"/>
            <p:cNvSpPr/>
            <p:nvPr/>
          </p:nvSpPr>
          <p:spPr>
            <a:xfrm>
              <a:off x="6053182" y="3047484"/>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PRODUCCIÓN</a:t>
              </a:r>
              <a:endParaRPr lang="es-ES" sz="1400" b="1" dirty="0">
                <a:solidFill>
                  <a:schemeClr val="tx1"/>
                </a:solidFill>
                <a:latin typeface="Calibri" charset="0"/>
                <a:ea typeface="Calibri" charset="0"/>
                <a:cs typeface="Calibri" charset="0"/>
              </a:endParaRPr>
            </a:p>
          </p:txBody>
        </p:sp>
        <p:sp>
          <p:nvSpPr>
            <p:cNvPr id="43" name="Rectángulo redondeado 42"/>
            <p:cNvSpPr/>
            <p:nvPr/>
          </p:nvSpPr>
          <p:spPr>
            <a:xfrm>
              <a:off x="6053182" y="3706533"/>
              <a:ext cx="1465007" cy="490554"/>
            </a:xfrm>
            <a:prstGeom prst="roundRect">
              <a:avLst>
                <a:gd name="adj" fmla="val 17887"/>
              </a:avLst>
            </a:prstGeom>
            <a:solidFill>
              <a:srgbClr val="DDE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PLANIFICACIÓN</a:t>
              </a:r>
            </a:p>
          </p:txBody>
        </p:sp>
        <p:sp>
          <p:nvSpPr>
            <p:cNvPr id="45" name="Rectángulo redondeado 44"/>
            <p:cNvSpPr/>
            <p:nvPr/>
          </p:nvSpPr>
          <p:spPr>
            <a:xfrm>
              <a:off x="4295442" y="3937882"/>
              <a:ext cx="1465007" cy="490554"/>
            </a:xfrm>
            <a:prstGeom prst="roundRect">
              <a:avLst>
                <a:gd name="adj" fmla="val 17887"/>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RESPONSABLE</a:t>
              </a:r>
            </a:p>
            <a:p>
              <a:pPr algn="ctr"/>
              <a:r>
                <a:rPr lang="es-ES" sz="1400" b="1" dirty="0">
                  <a:solidFill>
                    <a:schemeClr val="tx1"/>
                  </a:solidFill>
                  <a:latin typeface="Calibri" charset="0"/>
                  <a:ea typeface="Calibri" charset="0"/>
                  <a:cs typeface="Calibri" charset="0"/>
                </a:rPr>
                <a:t>PROYECTO</a:t>
              </a:r>
            </a:p>
          </p:txBody>
        </p:sp>
        <p:sp>
          <p:nvSpPr>
            <p:cNvPr id="46" name="Rectángulo redondeado 45"/>
            <p:cNvSpPr/>
            <p:nvPr/>
          </p:nvSpPr>
          <p:spPr>
            <a:xfrm>
              <a:off x="3839495" y="4743434"/>
              <a:ext cx="1465007" cy="490554"/>
            </a:xfrm>
            <a:prstGeom prst="roundRect">
              <a:avLst>
                <a:gd name="adj" fmla="val 17887"/>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RESPONSABLE DE CALIDAD</a:t>
              </a:r>
            </a:p>
          </p:txBody>
        </p:sp>
        <p:cxnSp>
          <p:nvCxnSpPr>
            <p:cNvPr id="50" name="Conector recto de flecha 49"/>
            <p:cNvCxnSpPr>
              <a:stCxn id="4" idx="0"/>
            </p:cNvCxnSpPr>
            <p:nvPr/>
          </p:nvCxnSpPr>
          <p:spPr>
            <a:xfrm flipV="1">
              <a:off x="4572000" y="1577277"/>
              <a:ext cx="1127051" cy="1101247"/>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Conector recto de flecha 50"/>
            <p:cNvCxnSpPr>
              <a:endCxn id="40" idx="1"/>
            </p:cNvCxnSpPr>
            <p:nvPr/>
          </p:nvCxnSpPr>
          <p:spPr>
            <a:xfrm flipV="1">
              <a:off x="5027946" y="1985587"/>
              <a:ext cx="1025236" cy="692937"/>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4" name="Conector recto de flecha 53"/>
            <p:cNvCxnSpPr>
              <a:stCxn id="4" idx="3"/>
            </p:cNvCxnSpPr>
            <p:nvPr/>
          </p:nvCxnSpPr>
          <p:spPr>
            <a:xfrm flipV="1">
              <a:off x="5304503" y="2647054"/>
              <a:ext cx="748679" cy="348944"/>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6" name="Conector recto de flecha 55"/>
            <p:cNvCxnSpPr>
              <a:stCxn id="45" idx="0"/>
            </p:cNvCxnSpPr>
            <p:nvPr/>
          </p:nvCxnSpPr>
          <p:spPr>
            <a:xfrm flipH="1" flipV="1">
              <a:off x="4862623" y="3287062"/>
              <a:ext cx="165323" cy="650820"/>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Conector recto de flecha 60"/>
            <p:cNvCxnSpPr/>
            <p:nvPr/>
          </p:nvCxnSpPr>
          <p:spPr>
            <a:xfrm flipH="1" flipV="1">
              <a:off x="4113943" y="3313472"/>
              <a:ext cx="16178" cy="1429962"/>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6" name="Conector recto de flecha 65"/>
            <p:cNvCxnSpPr>
              <a:stCxn id="44" idx="0"/>
            </p:cNvCxnSpPr>
            <p:nvPr/>
          </p:nvCxnSpPr>
          <p:spPr>
            <a:xfrm flipH="1" flipV="1">
              <a:off x="5722715" y="4427731"/>
              <a:ext cx="1062971" cy="315703"/>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sp>
          <p:nvSpPr>
            <p:cNvPr id="44" name="Rectángulo redondeado 43"/>
            <p:cNvSpPr/>
            <p:nvPr/>
          </p:nvSpPr>
          <p:spPr>
            <a:xfrm>
              <a:off x="6053182" y="4743434"/>
              <a:ext cx="1465007" cy="490554"/>
            </a:xfrm>
            <a:prstGeom prst="roundRect">
              <a:avLst>
                <a:gd name="adj" fmla="val 17887"/>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GESTIÓN</a:t>
              </a:r>
              <a:br>
                <a:rPr lang="es-ES" sz="1400" b="1">
                  <a:solidFill>
                    <a:schemeClr val="tx1"/>
                  </a:solidFill>
                  <a:latin typeface="Calibri" charset="0"/>
                  <a:ea typeface="Calibri" charset="0"/>
                  <a:cs typeface="Calibri" charset="0"/>
                </a:rPr>
              </a:br>
              <a:r>
                <a:rPr lang="es-ES" sz="1400" b="1">
                  <a:solidFill>
                    <a:schemeClr val="tx1"/>
                  </a:solidFill>
                  <a:latin typeface="Calibri" charset="0"/>
                  <a:ea typeface="Calibri" charset="0"/>
                  <a:cs typeface="Calibri" charset="0"/>
                </a:rPr>
                <a:t>ECONÓMICA</a:t>
              </a:r>
              <a:endParaRPr lang="es-ES" sz="1400" b="1" dirty="0">
                <a:solidFill>
                  <a:schemeClr val="tx1"/>
                </a:solidFill>
                <a:latin typeface="Calibri" charset="0"/>
                <a:ea typeface="Calibri" charset="0"/>
                <a:cs typeface="Calibri" charset="0"/>
              </a:endParaRPr>
            </a:p>
          </p:txBody>
        </p:sp>
        <p:sp>
          <p:nvSpPr>
            <p:cNvPr id="69" name="Rectángulo redondeado 68"/>
            <p:cNvSpPr/>
            <p:nvPr/>
          </p:nvSpPr>
          <p:spPr>
            <a:xfrm>
              <a:off x="2201196" y="2032031"/>
              <a:ext cx="1465007" cy="490554"/>
            </a:xfrm>
            <a:prstGeom prst="roundRect">
              <a:avLst>
                <a:gd name="adj" fmla="val 17887"/>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RESPONSABLE</a:t>
              </a:r>
            </a:p>
            <a:p>
              <a:pPr algn="ctr"/>
              <a:r>
                <a:rPr lang="es-ES" sz="1400" b="1" dirty="0">
                  <a:solidFill>
                    <a:schemeClr val="tx1"/>
                  </a:solidFill>
                  <a:latin typeface="Calibri" charset="0"/>
                  <a:ea typeface="Calibri" charset="0"/>
                  <a:cs typeface="Calibri" charset="0"/>
                </a:rPr>
                <a:t>DE PRODUCTO</a:t>
              </a:r>
            </a:p>
          </p:txBody>
        </p:sp>
        <p:sp>
          <p:nvSpPr>
            <p:cNvPr id="70" name="Rectángulo redondeado 69"/>
            <p:cNvSpPr/>
            <p:nvPr/>
          </p:nvSpPr>
          <p:spPr>
            <a:xfrm>
              <a:off x="3381439" y="1332000"/>
              <a:ext cx="1465007" cy="490554"/>
            </a:xfrm>
            <a:prstGeom prst="roundRect">
              <a:avLst>
                <a:gd name="adj" fmla="val 17887"/>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RESPONSABLE</a:t>
              </a:r>
            </a:p>
            <a:p>
              <a:pPr algn="ctr"/>
              <a:r>
                <a:rPr lang="es-ES" sz="1400" b="1" dirty="0">
                  <a:solidFill>
                    <a:schemeClr val="tx1"/>
                  </a:solidFill>
                  <a:latin typeface="Calibri" charset="0"/>
                  <a:ea typeface="Calibri" charset="0"/>
                  <a:cs typeface="Calibri" charset="0"/>
                </a:rPr>
                <a:t>DE PROCESO</a:t>
              </a:r>
            </a:p>
          </p:txBody>
        </p:sp>
        <p:sp>
          <p:nvSpPr>
            <p:cNvPr id="71" name="Rectángulo redondeado 70"/>
            <p:cNvSpPr/>
            <p:nvPr/>
          </p:nvSpPr>
          <p:spPr>
            <a:xfrm>
              <a:off x="503238" y="1637346"/>
              <a:ext cx="1465007" cy="490554"/>
            </a:xfrm>
            <a:prstGeom prst="roundRect">
              <a:avLst>
                <a:gd name="adj" fmla="val 17887"/>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 TECNOLOGÍA</a:t>
              </a:r>
              <a:br>
                <a:rPr lang="es-ES" sz="1400" b="1" dirty="0">
                  <a:solidFill>
                    <a:schemeClr val="tx1"/>
                  </a:solidFill>
                  <a:latin typeface="Calibri" charset="0"/>
                  <a:ea typeface="Calibri" charset="0"/>
                  <a:cs typeface="Calibri" charset="0"/>
                </a:rPr>
              </a:br>
              <a:r>
                <a:rPr lang="es-ES" sz="900" b="1" dirty="0">
                  <a:solidFill>
                    <a:schemeClr val="tx1"/>
                  </a:solidFill>
                  <a:latin typeface="Calibri" charset="0"/>
                  <a:ea typeface="Calibri" charset="0"/>
                  <a:cs typeface="Calibri" charset="0"/>
                </a:rPr>
                <a:t>(PRODUCTO / PROCESO)</a:t>
              </a:r>
            </a:p>
          </p:txBody>
        </p:sp>
        <p:sp>
          <p:nvSpPr>
            <p:cNvPr id="72" name="Rectángulo redondeado 71"/>
            <p:cNvSpPr/>
            <p:nvPr/>
          </p:nvSpPr>
          <p:spPr>
            <a:xfrm>
              <a:off x="503238" y="2548817"/>
              <a:ext cx="1465007" cy="490554"/>
            </a:xfrm>
            <a:prstGeom prst="roundRect">
              <a:avLst>
                <a:gd name="adj" fmla="val 17887"/>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EXPERTOS</a:t>
              </a:r>
              <a:endParaRPr lang="es-ES" sz="1400" b="1" dirty="0">
                <a:solidFill>
                  <a:schemeClr val="tx1"/>
                </a:solidFill>
                <a:latin typeface="Calibri" charset="0"/>
                <a:ea typeface="Calibri" charset="0"/>
                <a:cs typeface="Calibri" charset="0"/>
              </a:endParaRPr>
            </a:p>
          </p:txBody>
        </p:sp>
        <p:sp>
          <p:nvSpPr>
            <p:cNvPr id="73" name="Rectángulo redondeado 72"/>
            <p:cNvSpPr/>
            <p:nvPr/>
          </p:nvSpPr>
          <p:spPr>
            <a:xfrm>
              <a:off x="503238" y="3249307"/>
              <a:ext cx="1465007" cy="490554"/>
            </a:xfrm>
            <a:prstGeom prst="roundRect">
              <a:avLst>
                <a:gd name="adj" fmla="val 17887"/>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COMPETIDORES</a:t>
              </a:r>
              <a:endParaRPr lang="es-ES" sz="1400" b="1" dirty="0">
                <a:solidFill>
                  <a:schemeClr val="tx1"/>
                </a:solidFill>
                <a:latin typeface="Calibri" charset="0"/>
                <a:ea typeface="Calibri" charset="0"/>
                <a:cs typeface="Calibri" charset="0"/>
              </a:endParaRPr>
            </a:p>
          </p:txBody>
        </p:sp>
        <p:sp>
          <p:nvSpPr>
            <p:cNvPr id="74" name="Rectángulo redondeado 73"/>
            <p:cNvSpPr/>
            <p:nvPr/>
          </p:nvSpPr>
          <p:spPr>
            <a:xfrm>
              <a:off x="2201196" y="3537899"/>
              <a:ext cx="1465007" cy="490554"/>
            </a:xfrm>
            <a:prstGeom prst="roundRect">
              <a:avLst>
                <a:gd name="adj" fmla="val 17887"/>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solidFill>
                    <a:schemeClr val="tx1"/>
                  </a:solidFill>
                  <a:latin typeface="Calibri" charset="0"/>
                  <a:ea typeface="Calibri" charset="0"/>
                  <a:cs typeface="Calibri" charset="0"/>
                </a:rPr>
                <a:t>EQUIPO</a:t>
              </a:r>
            </a:p>
            <a:p>
              <a:pPr algn="ctr"/>
              <a:r>
                <a:rPr lang="es-ES" sz="1400" b="1" dirty="0">
                  <a:solidFill>
                    <a:schemeClr val="tx1"/>
                  </a:solidFill>
                  <a:latin typeface="Calibri" charset="0"/>
                  <a:ea typeface="Calibri" charset="0"/>
                  <a:cs typeface="Calibri" charset="0"/>
                </a:rPr>
                <a:t>COMERCIAL</a:t>
              </a:r>
            </a:p>
          </p:txBody>
        </p:sp>
        <p:sp>
          <p:nvSpPr>
            <p:cNvPr id="76" name="Rectángulo redondeado 75"/>
            <p:cNvSpPr/>
            <p:nvPr/>
          </p:nvSpPr>
          <p:spPr>
            <a:xfrm>
              <a:off x="1120136" y="4264621"/>
              <a:ext cx="1465007" cy="490554"/>
            </a:xfrm>
            <a:prstGeom prst="roundRect">
              <a:avLst>
                <a:gd name="adj" fmla="val 17887"/>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solidFill>
                    <a:schemeClr val="tx1"/>
                  </a:solidFill>
                  <a:latin typeface="Calibri" charset="0"/>
                  <a:ea typeface="Calibri" charset="0"/>
                  <a:cs typeface="Calibri" charset="0"/>
                </a:rPr>
                <a:t>MERCADO</a:t>
              </a:r>
            </a:p>
          </p:txBody>
        </p:sp>
        <p:cxnSp>
          <p:nvCxnSpPr>
            <p:cNvPr id="77" name="Conector recto de flecha 76"/>
            <p:cNvCxnSpPr>
              <a:endCxn id="70" idx="2"/>
            </p:cNvCxnSpPr>
            <p:nvPr/>
          </p:nvCxnSpPr>
          <p:spPr>
            <a:xfrm flipV="1">
              <a:off x="3600450" y="1822554"/>
              <a:ext cx="513493" cy="241196"/>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3" name="Conector recto de flecha 82"/>
            <p:cNvCxnSpPr>
              <a:stCxn id="74" idx="0"/>
              <a:endCxn id="69" idx="2"/>
            </p:cNvCxnSpPr>
            <p:nvPr/>
          </p:nvCxnSpPr>
          <p:spPr>
            <a:xfrm flipV="1">
              <a:off x="2933700" y="2522585"/>
              <a:ext cx="0" cy="1015314"/>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7" name="Conector recto de flecha 86"/>
            <p:cNvCxnSpPr/>
            <p:nvPr/>
          </p:nvCxnSpPr>
          <p:spPr>
            <a:xfrm flipV="1">
              <a:off x="1968245" y="2494889"/>
              <a:ext cx="279630" cy="152165"/>
            </a:xfrm>
            <a:prstGeom prst="straightConnector1">
              <a:avLst/>
            </a:prstGeom>
            <a:ln w="19050">
              <a:solidFill>
                <a:srgbClr val="FF782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2" name="Conector recto de flecha 91"/>
            <p:cNvCxnSpPr>
              <a:stCxn id="71" idx="2"/>
              <a:endCxn id="72" idx="0"/>
            </p:cNvCxnSpPr>
            <p:nvPr/>
          </p:nvCxnSpPr>
          <p:spPr>
            <a:xfrm>
              <a:off x="1235742" y="2127900"/>
              <a:ext cx="0" cy="420917"/>
            </a:xfrm>
            <a:prstGeom prst="straightConnector1">
              <a:avLst/>
            </a:prstGeom>
            <a:ln w="19050">
              <a:solidFill>
                <a:srgbClr val="FF7828"/>
              </a:solidFill>
              <a:tailEnd type="triangle"/>
            </a:ln>
          </p:spPr>
          <p:style>
            <a:lnRef idx="1">
              <a:schemeClr val="accent1"/>
            </a:lnRef>
            <a:fillRef idx="0">
              <a:schemeClr val="accent1"/>
            </a:fillRef>
            <a:effectRef idx="0">
              <a:schemeClr val="accent1"/>
            </a:effectRef>
            <a:fontRef idx="minor">
              <a:schemeClr val="tx1"/>
            </a:fontRef>
          </p:style>
        </p:cxnSp>
      </p:grpSp>
      <p:sp>
        <p:nvSpPr>
          <p:cNvPr id="47" name="Rectángulo 46">
            <a:extLst>
              <a:ext uri="{FF2B5EF4-FFF2-40B4-BE49-F238E27FC236}">
                <a16:creationId xmlns:a16="http://schemas.microsoft.com/office/drawing/2014/main" id="{4D3A73FD-544F-4736-8941-B1D37C9941A4}"/>
              </a:ext>
            </a:extLst>
          </p:cNvPr>
          <p:cNvSpPr/>
          <p:nvPr/>
        </p:nvSpPr>
        <p:spPr>
          <a:xfrm>
            <a:off x="673156" y="412842"/>
            <a:ext cx="8066813" cy="246221"/>
          </a:xfrm>
          <a:prstGeom prst="rect">
            <a:avLst/>
          </a:prstGeom>
        </p:spPr>
        <p:txBody>
          <a:bodyPr wrap="square" lIns="0" tIns="0" rIns="0" bIns="0" anchor="t">
            <a:spAutoFit/>
          </a:bodyPr>
          <a:lstStyle/>
          <a:p>
            <a:pPr algn="just"/>
            <a:r>
              <a:rPr lang="es-PE" sz="1600" b="1" dirty="0">
                <a:solidFill>
                  <a:srgbClr val="EE4639"/>
                </a:solidFill>
                <a:latin typeface="Calibri"/>
                <a:cs typeface="Calibri"/>
              </a:rPr>
              <a:t>ESCENARIO DEL PROCESO - </a:t>
            </a:r>
            <a:r>
              <a:rPr lang="es-ES" sz="1600" b="1" dirty="0">
                <a:solidFill>
                  <a:srgbClr val="EE4639"/>
                </a:solidFill>
                <a:latin typeface="Calibri"/>
                <a:cs typeface="Calibri"/>
              </a:rPr>
              <a:t>PROCESO DE DISEÑO Y DESARROLLO DE UN PRODUCTO O SERVICIO</a:t>
            </a:r>
            <a:endParaRPr lang="es-PE" sz="1600" b="1" dirty="0">
              <a:solidFill>
                <a:srgbClr val="EE4639"/>
              </a:solidFill>
              <a:latin typeface="Calibri"/>
              <a:cs typeface="Calibri"/>
            </a:endParaRPr>
          </a:p>
        </p:txBody>
      </p:sp>
      <p:grpSp>
        <p:nvGrpSpPr>
          <p:cNvPr id="48" name="Agrupar 107">
            <a:extLst>
              <a:ext uri="{FF2B5EF4-FFF2-40B4-BE49-F238E27FC236}">
                <a16:creationId xmlns:a16="http://schemas.microsoft.com/office/drawing/2014/main" id="{DFFD05F1-45A8-43A7-A33F-B0F916CD75F5}"/>
              </a:ext>
            </a:extLst>
          </p:cNvPr>
          <p:cNvGrpSpPr/>
          <p:nvPr/>
        </p:nvGrpSpPr>
        <p:grpSpPr>
          <a:xfrm>
            <a:off x="354416" y="406905"/>
            <a:ext cx="210869" cy="211672"/>
            <a:chOff x="511902" y="912278"/>
            <a:chExt cx="281320" cy="282391"/>
          </a:xfrm>
        </p:grpSpPr>
        <p:sp>
          <p:nvSpPr>
            <p:cNvPr id="49" name="Elipse 48">
              <a:extLst>
                <a:ext uri="{FF2B5EF4-FFF2-40B4-BE49-F238E27FC236}">
                  <a16:creationId xmlns:a16="http://schemas.microsoft.com/office/drawing/2014/main" id="{55430EAA-D0A1-4C03-BA50-EF606CC650F9}"/>
                </a:ext>
              </a:extLst>
            </p:cNvPr>
            <p:cNvSpPr/>
            <p:nvPr/>
          </p:nvSpPr>
          <p:spPr>
            <a:xfrm rot="5400000">
              <a:off x="511366" y="912814"/>
              <a:ext cx="282391" cy="281320"/>
            </a:xfrm>
            <a:prstGeom prst="ellips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2" name="Imagen 51">
              <a:extLst>
                <a:ext uri="{FF2B5EF4-FFF2-40B4-BE49-F238E27FC236}">
                  <a16:creationId xmlns:a16="http://schemas.microsoft.com/office/drawing/2014/main" id="{F285BA99-50D8-4E32-9B30-24A2A772527C}"/>
                </a:ext>
              </a:extLst>
            </p:cNvPr>
            <p:cNvPicPr>
              <a:picLocks noChangeAspect="1"/>
            </p:cNvPicPr>
            <p:nvPr/>
          </p:nvPicPr>
          <p:blipFill>
            <a:blip r:embed="rId3">
              <a:alphaModFix/>
              <a:lum bright="100000" contrast="100000"/>
            </a:blip>
            <a:stretch>
              <a:fillRect/>
            </a:stretch>
          </p:blipFill>
          <p:spPr>
            <a:xfrm rot="5400000">
              <a:off x="578093" y="979006"/>
              <a:ext cx="148937" cy="148937"/>
            </a:xfrm>
            <a:prstGeom prst="rect">
              <a:avLst/>
            </a:prstGeom>
          </p:spPr>
        </p:pic>
      </p:grpSp>
    </p:spTree>
    <p:extLst>
      <p:ext uri="{BB962C8B-B14F-4D97-AF65-F5344CB8AC3E}">
        <p14:creationId xmlns:p14="http://schemas.microsoft.com/office/powerpoint/2010/main" val="22772204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7"/>
          <p:cNvSpPr txBox="1"/>
          <p:nvPr/>
        </p:nvSpPr>
        <p:spPr>
          <a:xfrm>
            <a:off x="503238" y="821993"/>
            <a:ext cx="8040685" cy="246221"/>
          </a:xfrm>
          <a:prstGeom prst="rect">
            <a:avLst/>
          </a:prstGeom>
        </p:spPr>
        <p:txBody>
          <a:bodyPr vert="horz" wrap="square" lIns="0" tIns="0" rIns="0" bIns="0" rtlCol="0">
            <a:spAutoFit/>
          </a:bodyPr>
          <a:lstStyle/>
          <a:p>
            <a:pPr algn="just"/>
            <a:r>
              <a:rPr lang="es-PE" sz="1600" b="1" dirty="0">
                <a:solidFill>
                  <a:srgbClr val="000000"/>
                </a:solidFill>
                <a:latin typeface="Calibri" charset="0"/>
                <a:ea typeface="Calibri" charset="0"/>
                <a:cs typeface="Calibri" charset="0"/>
              </a:rPr>
              <a:t>MATRIZ DE INTERACCIONES</a:t>
            </a:r>
          </a:p>
        </p:txBody>
      </p:sp>
      <p:sp>
        <p:nvSpPr>
          <p:cNvPr id="6"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MAPA DE INTERACCIONES</a:t>
            </a:r>
          </a:p>
        </p:txBody>
      </p:sp>
      <p:grpSp>
        <p:nvGrpSpPr>
          <p:cNvPr id="35" name="Agrupar 34"/>
          <p:cNvGrpSpPr/>
          <p:nvPr/>
        </p:nvGrpSpPr>
        <p:grpSpPr>
          <a:xfrm>
            <a:off x="503238" y="1309688"/>
            <a:ext cx="8172450" cy="3924300"/>
            <a:chOff x="503238" y="1265506"/>
            <a:chExt cx="8199064" cy="3968482"/>
          </a:xfrm>
        </p:grpSpPr>
        <p:sp>
          <p:nvSpPr>
            <p:cNvPr id="7" name="Rectángulo redondeado 6"/>
            <p:cNvSpPr/>
            <p:nvPr/>
          </p:nvSpPr>
          <p:spPr>
            <a:xfrm>
              <a:off x="503240" y="1265506"/>
              <a:ext cx="1594502" cy="51832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charset="0"/>
                  <a:ea typeface="Calibri" charset="0"/>
                  <a:cs typeface="Calibri" charset="0"/>
                </a:rPr>
                <a:t>DEL PROCESO</a:t>
              </a:r>
              <a:r>
                <a:rPr lang="mr-IN" sz="1400" b="1" dirty="0">
                  <a:latin typeface="Calibri" charset="0"/>
                  <a:ea typeface="Calibri" charset="0"/>
                  <a:cs typeface="Calibri" charset="0"/>
                </a:rPr>
                <a:t>…</a:t>
              </a:r>
              <a:endParaRPr lang="es-ES" sz="1400" b="1" dirty="0">
                <a:latin typeface="Calibri" charset="0"/>
                <a:ea typeface="Calibri" charset="0"/>
                <a:cs typeface="Calibri" charset="0"/>
              </a:endParaRPr>
            </a:p>
          </p:txBody>
        </p:sp>
        <p:sp>
          <p:nvSpPr>
            <p:cNvPr id="8" name="Rectángulo redondeado 7"/>
            <p:cNvSpPr/>
            <p:nvPr/>
          </p:nvSpPr>
          <p:spPr>
            <a:xfrm>
              <a:off x="503238" y="1828800"/>
              <a:ext cx="1594503" cy="3405188"/>
            </a:xfrm>
            <a:prstGeom prst="roundRect">
              <a:avLst>
                <a:gd name="adj" fmla="val 2611"/>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pPr>
              <a:endParaRPr lang="es-ES_tradnl" sz="780" dirty="0">
                <a:solidFill>
                  <a:schemeClr val="tx1"/>
                </a:solidFill>
                <a:latin typeface="Calibri" charset="0"/>
                <a:ea typeface="Calibri" charset="0"/>
                <a:cs typeface="Calibri" charset="0"/>
              </a:endParaRPr>
            </a:p>
          </p:txBody>
        </p:sp>
        <p:sp>
          <p:nvSpPr>
            <p:cNvPr id="26" name="Rectángulo redondeado 25"/>
            <p:cNvSpPr/>
            <p:nvPr/>
          </p:nvSpPr>
          <p:spPr>
            <a:xfrm>
              <a:off x="2154380" y="1265506"/>
              <a:ext cx="1594502" cy="51832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charset="0"/>
                  <a:ea typeface="Calibri" charset="0"/>
                  <a:cs typeface="Calibri" charset="0"/>
                </a:rPr>
                <a:t>RECIBE (PRODUCTOS)</a:t>
              </a:r>
            </a:p>
          </p:txBody>
        </p:sp>
        <p:sp>
          <p:nvSpPr>
            <p:cNvPr id="27" name="Rectángulo redondeado 26"/>
            <p:cNvSpPr/>
            <p:nvPr/>
          </p:nvSpPr>
          <p:spPr>
            <a:xfrm>
              <a:off x="2154378" y="1828800"/>
              <a:ext cx="1594503" cy="3405188"/>
            </a:xfrm>
            <a:prstGeom prst="roundRect">
              <a:avLst>
                <a:gd name="adj" fmla="val 2611"/>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pPr>
              <a:endParaRPr lang="es-ES_tradnl" sz="780" dirty="0">
                <a:solidFill>
                  <a:schemeClr val="tx1"/>
                </a:solidFill>
                <a:latin typeface="Calibri" charset="0"/>
                <a:ea typeface="Calibri" charset="0"/>
                <a:cs typeface="Calibri" charset="0"/>
              </a:endParaRPr>
            </a:p>
          </p:txBody>
        </p:sp>
        <p:sp>
          <p:nvSpPr>
            <p:cNvPr id="29" name="Rectángulo redondeado 28"/>
            <p:cNvSpPr/>
            <p:nvPr/>
          </p:nvSpPr>
          <p:spPr>
            <a:xfrm>
              <a:off x="3805518" y="1828800"/>
              <a:ext cx="1594503" cy="3405188"/>
            </a:xfrm>
            <a:prstGeom prst="roundRect">
              <a:avLst>
                <a:gd name="adj" fmla="val 2611"/>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pPr>
              <a:endParaRPr lang="es-ES_tradnl" sz="780" dirty="0">
                <a:solidFill>
                  <a:schemeClr val="tx1"/>
                </a:solidFill>
                <a:latin typeface="Calibri" charset="0"/>
                <a:ea typeface="Calibri" charset="0"/>
                <a:cs typeface="Calibri" charset="0"/>
              </a:endParaRPr>
            </a:p>
          </p:txBody>
        </p:sp>
        <p:sp>
          <p:nvSpPr>
            <p:cNvPr id="30" name="Rectángulo redondeado 29"/>
            <p:cNvSpPr/>
            <p:nvPr/>
          </p:nvSpPr>
          <p:spPr>
            <a:xfrm>
              <a:off x="5456660" y="1265506"/>
              <a:ext cx="1594502" cy="51832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charset="0"/>
                  <a:ea typeface="Calibri" charset="0"/>
                  <a:cs typeface="Calibri" charset="0"/>
                </a:rPr>
                <a:t>RECIBE (PRODUCTOS)</a:t>
              </a:r>
            </a:p>
          </p:txBody>
        </p:sp>
        <p:sp>
          <p:nvSpPr>
            <p:cNvPr id="31" name="Rectángulo redondeado 30"/>
            <p:cNvSpPr/>
            <p:nvPr/>
          </p:nvSpPr>
          <p:spPr>
            <a:xfrm>
              <a:off x="5456658" y="1828800"/>
              <a:ext cx="1594503" cy="3405188"/>
            </a:xfrm>
            <a:prstGeom prst="roundRect">
              <a:avLst>
                <a:gd name="adj" fmla="val 2611"/>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pPr>
              <a:endParaRPr lang="es-ES_tradnl" sz="780" dirty="0">
                <a:solidFill>
                  <a:schemeClr val="tx1"/>
                </a:solidFill>
                <a:latin typeface="Calibri" charset="0"/>
                <a:ea typeface="Calibri" charset="0"/>
                <a:cs typeface="Calibri" charset="0"/>
              </a:endParaRPr>
            </a:p>
          </p:txBody>
        </p:sp>
        <p:sp>
          <p:nvSpPr>
            <p:cNvPr id="32" name="Rectángulo redondeado 31"/>
            <p:cNvSpPr/>
            <p:nvPr/>
          </p:nvSpPr>
          <p:spPr>
            <a:xfrm>
              <a:off x="7107800" y="1265506"/>
              <a:ext cx="1594502" cy="51832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latin typeface="Calibri" charset="0"/>
                  <a:ea typeface="Calibri" charset="0"/>
                  <a:cs typeface="Calibri" charset="0"/>
                </a:rPr>
                <a:t>AL PROCESO</a:t>
              </a:r>
              <a:r>
                <a:rPr lang="mr-IN" sz="1400" b="1" dirty="0">
                  <a:latin typeface="Calibri" charset="0"/>
                  <a:ea typeface="Calibri" charset="0"/>
                  <a:cs typeface="Calibri" charset="0"/>
                </a:rPr>
                <a:t>…</a:t>
              </a:r>
              <a:endParaRPr lang="es-ES" sz="1400" b="1" dirty="0">
                <a:latin typeface="Calibri" charset="0"/>
                <a:ea typeface="Calibri" charset="0"/>
                <a:cs typeface="Calibri" charset="0"/>
              </a:endParaRPr>
            </a:p>
          </p:txBody>
        </p:sp>
        <p:sp>
          <p:nvSpPr>
            <p:cNvPr id="33" name="Rectángulo redondeado 32"/>
            <p:cNvSpPr/>
            <p:nvPr/>
          </p:nvSpPr>
          <p:spPr>
            <a:xfrm>
              <a:off x="7107798" y="1828800"/>
              <a:ext cx="1594503" cy="3405188"/>
            </a:xfrm>
            <a:prstGeom prst="roundRect">
              <a:avLst>
                <a:gd name="adj" fmla="val 2611"/>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pPr>
              <a:endParaRPr lang="es-ES_tradnl" sz="780" dirty="0">
                <a:solidFill>
                  <a:schemeClr val="tx1"/>
                </a:solidFill>
                <a:latin typeface="Calibri" charset="0"/>
                <a:ea typeface="Calibri" charset="0"/>
                <a:cs typeface="Calibri" charset="0"/>
              </a:endParaRPr>
            </a:p>
          </p:txBody>
        </p:sp>
        <p:sp>
          <p:nvSpPr>
            <p:cNvPr id="34" name="Rectángulo redondeado 33"/>
            <p:cNvSpPr/>
            <p:nvPr/>
          </p:nvSpPr>
          <p:spPr>
            <a:xfrm>
              <a:off x="3805518" y="1265506"/>
              <a:ext cx="1594502" cy="51832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charset="0"/>
                  <a:ea typeface="Calibri" charset="0"/>
                  <a:cs typeface="Calibri" charset="0"/>
                </a:rPr>
                <a:t>PROCESO</a:t>
              </a:r>
              <a:r>
                <a:rPr lang="mr-IN" sz="1400" b="1" dirty="0">
                  <a:latin typeface="Calibri" charset="0"/>
                  <a:ea typeface="Calibri" charset="0"/>
                  <a:cs typeface="Calibri" charset="0"/>
                </a:rPr>
                <a:t>…</a:t>
              </a:r>
              <a:endParaRPr lang="es-ES" sz="1400" b="1" dirty="0">
                <a:latin typeface="Calibri" charset="0"/>
                <a:ea typeface="Calibri" charset="0"/>
                <a:cs typeface="Calibri" charset="0"/>
              </a:endParaRPr>
            </a:p>
          </p:txBody>
        </p:sp>
      </p:grpSp>
    </p:spTree>
    <p:extLst>
      <p:ext uri="{BB962C8B-B14F-4D97-AF65-F5344CB8AC3E}">
        <p14:creationId xmlns:p14="http://schemas.microsoft.com/office/powerpoint/2010/main" val="3861655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7"/>
          <p:cNvSpPr txBox="1"/>
          <p:nvPr/>
        </p:nvSpPr>
        <p:spPr>
          <a:xfrm>
            <a:off x="503238" y="789703"/>
            <a:ext cx="8040685" cy="246221"/>
          </a:xfrm>
          <a:prstGeom prst="rect">
            <a:avLst/>
          </a:prstGeom>
        </p:spPr>
        <p:txBody>
          <a:bodyPr vert="horz" wrap="square" lIns="0" tIns="0" rIns="0" bIns="0" rtlCol="0">
            <a:spAutoFit/>
          </a:bodyPr>
          <a:lstStyle/>
          <a:p>
            <a:pPr algn="just"/>
            <a:r>
              <a:rPr lang="es-PE" sz="1600" b="1" dirty="0">
                <a:solidFill>
                  <a:srgbClr val="000000"/>
                </a:solidFill>
                <a:latin typeface="Calibri" charset="0"/>
                <a:ea typeface="Calibri" charset="0"/>
                <a:cs typeface="Calibri" charset="0"/>
              </a:rPr>
              <a:t>MATRIZ DE INTERACCIONES – EMPRESA DE FABRICACIÓN DE AUTOS</a:t>
            </a:r>
          </a:p>
        </p:txBody>
      </p:sp>
      <p:sp>
        <p:nvSpPr>
          <p:cNvPr id="6"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MAPA DE INTERACCIONES</a:t>
            </a:r>
          </a:p>
        </p:txBody>
      </p:sp>
      <p:grpSp>
        <p:nvGrpSpPr>
          <p:cNvPr id="35" name="Agrupar 34"/>
          <p:cNvGrpSpPr/>
          <p:nvPr/>
        </p:nvGrpSpPr>
        <p:grpSpPr>
          <a:xfrm>
            <a:off x="485775" y="1201404"/>
            <a:ext cx="8172450" cy="4044364"/>
            <a:chOff x="503238" y="1265506"/>
            <a:chExt cx="8199064" cy="3968482"/>
          </a:xfrm>
        </p:grpSpPr>
        <p:sp>
          <p:nvSpPr>
            <p:cNvPr id="7" name="Rectángulo redondeado 6"/>
            <p:cNvSpPr/>
            <p:nvPr/>
          </p:nvSpPr>
          <p:spPr>
            <a:xfrm>
              <a:off x="503240" y="1265506"/>
              <a:ext cx="1594502" cy="51832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charset="0"/>
                  <a:ea typeface="Calibri" charset="0"/>
                  <a:cs typeface="Calibri" charset="0"/>
                </a:rPr>
                <a:t>DEL PROCESO</a:t>
              </a:r>
              <a:r>
                <a:rPr lang="mr-IN" sz="1400" b="1" dirty="0">
                  <a:latin typeface="Calibri" charset="0"/>
                  <a:ea typeface="Calibri" charset="0"/>
                  <a:cs typeface="Calibri" charset="0"/>
                </a:rPr>
                <a:t>…</a:t>
              </a:r>
              <a:endParaRPr lang="es-ES" sz="1400" b="1" dirty="0">
                <a:latin typeface="Calibri" charset="0"/>
                <a:ea typeface="Calibri" charset="0"/>
                <a:cs typeface="Calibri" charset="0"/>
              </a:endParaRPr>
            </a:p>
          </p:txBody>
        </p:sp>
        <p:sp>
          <p:nvSpPr>
            <p:cNvPr id="8" name="Rectángulo redondeado 7"/>
            <p:cNvSpPr/>
            <p:nvPr/>
          </p:nvSpPr>
          <p:spPr>
            <a:xfrm>
              <a:off x="503238" y="1828800"/>
              <a:ext cx="1594503" cy="3405188"/>
            </a:xfrm>
            <a:prstGeom prst="roundRect">
              <a:avLst>
                <a:gd name="adj" fmla="val 2611"/>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pPr>
              <a:r>
                <a:rPr lang="es-PE" sz="1100" dirty="0">
                  <a:solidFill>
                    <a:schemeClr val="tx1"/>
                  </a:solidFill>
                  <a:latin typeface="Calibri" panose="020F0502020204030204" pitchFamily="34" charset="0"/>
                  <a:cs typeface="Calibri" panose="020F0502020204030204" pitchFamily="34" charset="0"/>
                </a:rPr>
                <a:t>Proveedor de acero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Fabricación de chasis</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Montaje del automóvil</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Control de calidad</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endParaRPr lang="es-PE" sz="1100" dirty="0">
                <a:solidFill>
                  <a:schemeClr val="tx1"/>
                </a:solidFill>
                <a:latin typeface="Calibri" panose="020F0502020204030204" pitchFamily="34"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Ventas y distribución</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endParaRPr lang="es-PE" sz="1100" dirty="0">
                <a:solidFill>
                  <a:schemeClr val="tx1"/>
                </a:solidFill>
                <a:latin typeface="Calibri" panose="020F0502020204030204" pitchFamily="34"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Entrega al cliente</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Servicio postventa</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err="1">
                  <a:solidFill>
                    <a:schemeClr val="tx1"/>
                  </a:solidFill>
                  <a:latin typeface="Calibri" panose="020F0502020204030204" pitchFamily="34" charset="0"/>
                  <a:cs typeface="Calibri" panose="020F0502020204030204" pitchFamily="34" charset="0"/>
                </a:rPr>
                <a:t>Feedback</a:t>
              </a:r>
              <a:r>
                <a:rPr lang="es-PE" sz="1100" dirty="0">
                  <a:solidFill>
                    <a:schemeClr val="tx1"/>
                  </a:solidFill>
                  <a:latin typeface="Calibri" panose="020F0502020204030204" pitchFamily="34" charset="0"/>
                  <a:cs typeface="Calibri" panose="020F0502020204030204" pitchFamily="34" charset="0"/>
                </a:rPr>
                <a:t> del cliente</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Mejora del proceso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Implementación de mejoras</a:t>
              </a:r>
              <a:endParaRPr lang="es-ES_tradnl" sz="1050" dirty="0">
                <a:solidFill>
                  <a:schemeClr val="tx1"/>
                </a:solidFill>
                <a:latin typeface="Calibri" panose="020F0502020204030204" pitchFamily="34" charset="0"/>
                <a:ea typeface="Calibri" charset="0"/>
                <a:cs typeface="Calibri" panose="020F0502020204030204" pitchFamily="34" charset="0"/>
              </a:endParaRPr>
            </a:p>
          </p:txBody>
        </p:sp>
        <p:sp>
          <p:nvSpPr>
            <p:cNvPr id="26" name="Rectángulo redondeado 25"/>
            <p:cNvSpPr/>
            <p:nvPr/>
          </p:nvSpPr>
          <p:spPr>
            <a:xfrm>
              <a:off x="2154380" y="1265506"/>
              <a:ext cx="1594502" cy="51832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charset="0"/>
                  <a:ea typeface="Calibri" charset="0"/>
                  <a:cs typeface="Calibri" charset="0"/>
                </a:rPr>
                <a:t>RECIBE (PRODUCTOS)</a:t>
              </a:r>
            </a:p>
          </p:txBody>
        </p:sp>
        <p:sp>
          <p:nvSpPr>
            <p:cNvPr id="27" name="Rectángulo redondeado 26"/>
            <p:cNvSpPr/>
            <p:nvPr/>
          </p:nvSpPr>
          <p:spPr>
            <a:xfrm>
              <a:off x="2154378" y="1828800"/>
              <a:ext cx="1594503" cy="3405188"/>
            </a:xfrm>
            <a:prstGeom prst="roundRect">
              <a:avLst>
                <a:gd name="adj" fmla="val 2611"/>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pPr>
              <a:r>
                <a:rPr lang="es-PE" sz="1100" dirty="0">
                  <a:solidFill>
                    <a:schemeClr val="tx1"/>
                  </a:solidFill>
                  <a:latin typeface="Calibri" panose="020F0502020204030204" pitchFamily="34" charset="0"/>
                  <a:cs typeface="Calibri" panose="020F0502020204030204" pitchFamily="34" charset="0"/>
                </a:rPr>
                <a:t>Acero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Chasis de automóvil</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Automóvil ensamblado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Informe de control de calidad</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ES" sz="1100" dirty="0">
                  <a:solidFill>
                    <a:schemeClr val="tx1"/>
                  </a:solidFill>
                  <a:latin typeface="Calibri" panose="020F0502020204030204" pitchFamily="34" charset="0"/>
                  <a:cs typeface="Calibri" panose="020F0502020204030204" pitchFamily="34" charset="0"/>
                </a:rPr>
                <a:t>Automóvil listo para la venta</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Automóvil entregado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Servicio realizado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err="1">
                  <a:solidFill>
                    <a:schemeClr val="tx1"/>
                  </a:solidFill>
                  <a:latin typeface="Calibri" panose="020F0502020204030204" pitchFamily="34" charset="0"/>
                  <a:cs typeface="Calibri" panose="020F0502020204030204" pitchFamily="34" charset="0"/>
                </a:rPr>
                <a:t>Feedback</a:t>
              </a:r>
              <a:r>
                <a:rPr lang="es-PE" sz="1100" dirty="0">
                  <a:solidFill>
                    <a:schemeClr val="tx1"/>
                  </a:solidFill>
                  <a:latin typeface="Calibri" panose="020F0502020204030204" pitchFamily="34" charset="0"/>
                  <a:cs typeface="Calibri" panose="020F0502020204030204" pitchFamily="34" charset="0"/>
                </a:rPr>
                <a:t> recibido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Mejoras identificadas</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Mejoras implementadas</a:t>
              </a: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p:txBody>
        </p:sp>
        <p:sp>
          <p:nvSpPr>
            <p:cNvPr id="29" name="Rectángulo redondeado 28"/>
            <p:cNvSpPr/>
            <p:nvPr/>
          </p:nvSpPr>
          <p:spPr>
            <a:xfrm>
              <a:off x="3805518" y="1828800"/>
              <a:ext cx="1594503" cy="3405188"/>
            </a:xfrm>
            <a:prstGeom prst="roundRect">
              <a:avLst>
                <a:gd name="adj" fmla="val 2611"/>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pPr>
              <a:r>
                <a:rPr lang="es-PE" sz="1100" b="1" dirty="0">
                  <a:solidFill>
                    <a:srgbClr val="FF0000"/>
                  </a:solidFill>
                  <a:latin typeface="Calibri" panose="020F0502020204030204" pitchFamily="34" charset="0"/>
                  <a:cs typeface="Calibri" panose="020F0502020204030204" pitchFamily="34" charset="0"/>
                </a:rPr>
                <a:t>Fabricación de chasis</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Montaje del automóvil</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Control de calidad</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Ventas y distribución</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endParaRPr lang="es-PE" sz="1100" dirty="0">
                <a:solidFill>
                  <a:schemeClr val="tx1"/>
                </a:solidFill>
                <a:latin typeface="Calibri" panose="020F0502020204030204" pitchFamily="34"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Entrega al cliente</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endParaRPr lang="es-PE" sz="1100" dirty="0">
                <a:solidFill>
                  <a:schemeClr val="tx1"/>
                </a:solidFill>
                <a:latin typeface="Calibri" panose="020F0502020204030204" pitchFamily="34"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Servicio postventa</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err="1">
                  <a:solidFill>
                    <a:schemeClr val="tx1"/>
                  </a:solidFill>
                  <a:latin typeface="Calibri" panose="020F0502020204030204" pitchFamily="34" charset="0"/>
                  <a:cs typeface="Calibri" panose="020F0502020204030204" pitchFamily="34" charset="0"/>
                </a:rPr>
                <a:t>Feedback</a:t>
              </a:r>
              <a:r>
                <a:rPr lang="es-PE" sz="1100" dirty="0">
                  <a:solidFill>
                    <a:schemeClr val="tx1"/>
                  </a:solidFill>
                  <a:latin typeface="Calibri" panose="020F0502020204030204" pitchFamily="34" charset="0"/>
                  <a:cs typeface="Calibri" panose="020F0502020204030204" pitchFamily="34" charset="0"/>
                </a:rPr>
                <a:t> del cliente</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Mejora del proceso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Implementación de mejoras</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Revisión del proceso</a:t>
              </a:r>
              <a:endParaRPr lang="es-ES_tradnl" sz="1100" dirty="0">
                <a:solidFill>
                  <a:schemeClr val="tx1"/>
                </a:solidFill>
                <a:latin typeface="Calibri" panose="020F0502020204030204" pitchFamily="34" charset="0"/>
                <a:ea typeface="Calibri" charset="0"/>
                <a:cs typeface="Calibri" panose="020F0502020204030204" pitchFamily="34" charset="0"/>
              </a:endParaRPr>
            </a:p>
          </p:txBody>
        </p:sp>
        <p:sp>
          <p:nvSpPr>
            <p:cNvPr id="30" name="Rectángulo redondeado 29"/>
            <p:cNvSpPr/>
            <p:nvPr/>
          </p:nvSpPr>
          <p:spPr>
            <a:xfrm>
              <a:off x="5456660" y="1265506"/>
              <a:ext cx="1594502" cy="51832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charset="0"/>
                  <a:ea typeface="Calibri" charset="0"/>
                  <a:cs typeface="Calibri" charset="0"/>
                </a:rPr>
                <a:t>RECIBE (PRODUCTOS)</a:t>
              </a:r>
            </a:p>
          </p:txBody>
        </p:sp>
        <p:sp>
          <p:nvSpPr>
            <p:cNvPr id="31" name="Rectángulo redondeado 30"/>
            <p:cNvSpPr/>
            <p:nvPr/>
          </p:nvSpPr>
          <p:spPr>
            <a:xfrm>
              <a:off x="5456658" y="1828800"/>
              <a:ext cx="1594503" cy="3405188"/>
            </a:xfrm>
            <a:prstGeom prst="roundRect">
              <a:avLst>
                <a:gd name="adj" fmla="val 2611"/>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pPr>
              <a:r>
                <a:rPr lang="es-PE" sz="1100" dirty="0">
                  <a:solidFill>
                    <a:schemeClr val="tx1"/>
                  </a:solidFill>
                  <a:latin typeface="Calibri" panose="020F0502020204030204" pitchFamily="34" charset="0"/>
                  <a:cs typeface="Calibri" panose="020F0502020204030204" pitchFamily="34" charset="0"/>
                </a:rPr>
                <a:t>Chasis de automóvil</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Automóvil ensamblado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Informe de control de calidad</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ES" sz="1100" dirty="0">
                  <a:solidFill>
                    <a:schemeClr val="tx1"/>
                  </a:solidFill>
                  <a:latin typeface="Calibri" panose="020F0502020204030204" pitchFamily="34" charset="0"/>
                  <a:cs typeface="Calibri" panose="020F0502020204030204" pitchFamily="34" charset="0"/>
                </a:rPr>
                <a:t>Automóvil listo para la venta</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Automóvil entregado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Servicio realizado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err="1">
                  <a:solidFill>
                    <a:schemeClr val="tx1"/>
                  </a:solidFill>
                  <a:latin typeface="Calibri" panose="020F0502020204030204" pitchFamily="34" charset="0"/>
                  <a:cs typeface="Calibri" panose="020F0502020204030204" pitchFamily="34" charset="0"/>
                </a:rPr>
                <a:t>Feedback</a:t>
              </a:r>
              <a:r>
                <a:rPr lang="es-PE" sz="1100" dirty="0">
                  <a:solidFill>
                    <a:schemeClr val="tx1"/>
                  </a:solidFill>
                  <a:latin typeface="Calibri" panose="020F0502020204030204" pitchFamily="34" charset="0"/>
                  <a:cs typeface="Calibri" panose="020F0502020204030204" pitchFamily="34" charset="0"/>
                </a:rPr>
                <a:t> recibido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Mejoras identificadas</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Mejoras implementadas</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Proceso revisado</a:t>
              </a:r>
              <a:endParaRPr lang="es-ES_tradnl" sz="1100" dirty="0">
                <a:solidFill>
                  <a:schemeClr val="tx1"/>
                </a:solidFill>
                <a:latin typeface="Calibri" panose="020F0502020204030204" pitchFamily="34" charset="0"/>
                <a:ea typeface="Calibri" charset="0"/>
                <a:cs typeface="Calibri" panose="020F0502020204030204" pitchFamily="34" charset="0"/>
              </a:endParaRPr>
            </a:p>
          </p:txBody>
        </p:sp>
        <p:sp>
          <p:nvSpPr>
            <p:cNvPr id="32" name="Rectángulo redondeado 31"/>
            <p:cNvSpPr/>
            <p:nvPr/>
          </p:nvSpPr>
          <p:spPr>
            <a:xfrm>
              <a:off x="7107800" y="1265506"/>
              <a:ext cx="1594502" cy="51832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a:latin typeface="Calibri" charset="0"/>
                  <a:ea typeface="Calibri" charset="0"/>
                  <a:cs typeface="Calibri" charset="0"/>
                </a:rPr>
                <a:t>AL PROCESO</a:t>
              </a:r>
              <a:r>
                <a:rPr lang="mr-IN" sz="1400" b="1" dirty="0">
                  <a:latin typeface="Calibri" charset="0"/>
                  <a:ea typeface="Calibri" charset="0"/>
                  <a:cs typeface="Calibri" charset="0"/>
                </a:rPr>
                <a:t>…</a:t>
              </a:r>
              <a:endParaRPr lang="es-ES" sz="1400" b="1" dirty="0">
                <a:latin typeface="Calibri" charset="0"/>
                <a:ea typeface="Calibri" charset="0"/>
                <a:cs typeface="Calibri" charset="0"/>
              </a:endParaRPr>
            </a:p>
          </p:txBody>
        </p:sp>
        <p:sp>
          <p:nvSpPr>
            <p:cNvPr id="33" name="Rectángulo redondeado 32"/>
            <p:cNvSpPr/>
            <p:nvPr/>
          </p:nvSpPr>
          <p:spPr>
            <a:xfrm>
              <a:off x="7107798" y="1828800"/>
              <a:ext cx="1594503" cy="3405188"/>
            </a:xfrm>
            <a:prstGeom prst="roundRect">
              <a:avLst>
                <a:gd name="adj" fmla="val 2611"/>
              </a:avLst>
            </a:prstGeom>
            <a:solidFill>
              <a:srgbClr val="FBC8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pPr>
              <a:r>
                <a:rPr lang="es-PE" sz="1100" dirty="0">
                  <a:solidFill>
                    <a:schemeClr val="tx1"/>
                  </a:solidFill>
                  <a:latin typeface="Calibri" panose="020F0502020204030204" pitchFamily="34" charset="0"/>
                  <a:cs typeface="Calibri" panose="020F0502020204030204" pitchFamily="34" charset="0"/>
                </a:rPr>
                <a:t>Montaje del automóvil</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Control de calidad</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Ventas y distribución</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endParaRPr lang="es-PE" sz="1100" dirty="0">
                <a:solidFill>
                  <a:schemeClr val="tx1"/>
                </a:solidFill>
                <a:latin typeface="Calibri" panose="020F0502020204030204" pitchFamily="34"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Entrega al cliente</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endParaRPr lang="es-PE" sz="1100" dirty="0">
                <a:solidFill>
                  <a:schemeClr val="tx1"/>
                </a:solidFill>
                <a:latin typeface="Calibri" panose="020F0502020204030204" pitchFamily="34"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Servicio postventa</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err="1">
                  <a:solidFill>
                    <a:schemeClr val="tx1"/>
                  </a:solidFill>
                  <a:latin typeface="Calibri" panose="020F0502020204030204" pitchFamily="34" charset="0"/>
                  <a:cs typeface="Calibri" panose="020F0502020204030204" pitchFamily="34" charset="0"/>
                </a:rPr>
                <a:t>Feedback</a:t>
              </a:r>
              <a:r>
                <a:rPr lang="es-PE" sz="1100" dirty="0">
                  <a:solidFill>
                    <a:schemeClr val="tx1"/>
                  </a:solidFill>
                  <a:latin typeface="Calibri" panose="020F0502020204030204" pitchFamily="34" charset="0"/>
                  <a:cs typeface="Calibri" panose="020F0502020204030204" pitchFamily="34" charset="0"/>
                </a:rPr>
                <a:t> del cliente</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Mejora del proceso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Implementación de mejoras</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Revisión del proceso</a:t>
              </a:r>
            </a:p>
            <a:p>
              <a:pPr>
                <a:lnSpc>
                  <a:spcPct val="90000"/>
                </a:lnSpc>
              </a:pPr>
              <a:endParaRPr lang="es-ES" sz="1100" dirty="0">
                <a:solidFill>
                  <a:schemeClr val="tx1"/>
                </a:solidFill>
                <a:latin typeface="Calibri" panose="020F0502020204030204" pitchFamily="34" charset="0"/>
                <a:ea typeface="Calibri" charset="0"/>
                <a:cs typeface="Calibri" panose="020F0502020204030204" pitchFamily="34" charset="0"/>
              </a:endParaRPr>
            </a:p>
            <a:p>
              <a:pPr>
                <a:lnSpc>
                  <a:spcPct val="90000"/>
                </a:lnSpc>
              </a:pPr>
              <a:r>
                <a:rPr lang="es-PE" sz="1100" dirty="0">
                  <a:solidFill>
                    <a:schemeClr val="tx1"/>
                  </a:solidFill>
                  <a:latin typeface="Calibri" panose="020F0502020204030204" pitchFamily="34" charset="0"/>
                  <a:cs typeface="Calibri" panose="020F0502020204030204" pitchFamily="34" charset="0"/>
                </a:rPr>
                <a:t>Fabricación de chasis</a:t>
              </a:r>
              <a:endParaRPr lang="es-ES_tradnl" sz="1100" dirty="0">
                <a:solidFill>
                  <a:schemeClr val="tx1"/>
                </a:solidFill>
                <a:latin typeface="Calibri" panose="020F0502020204030204" pitchFamily="34" charset="0"/>
                <a:ea typeface="Calibri" charset="0"/>
                <a:cs typeface="Calibri" panose="020F0502020204030204" pitchFamily="34" charset="0"/>
              </a:endParaRPr>
            </a:p>
          </p:txBody>
        </p:sp>
        <p:sp>
          <p:nvSpPr>
            <p:cNvPr id="34" name="Rectángulo redondeado 33"/>
            <p:cNvSpPr/>
            <p:nvPr/>
          </p:nvSpPr>
          <p:spPr>
            <a:xfrm>
              <a:off x="3805518" y="1265506"/>
              <a:ext cx="1594502" cy="51832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b="1" dirty="0">
                  <a:latin typeface="Calibri" charset="0"/>
                  <a:ea typeface="Calibri" charset="0"/>
                  <a:cs typeface="Calibri" charset="0"/>
                </a:rPr>
                <a:t>PROCESO</a:t>
              </a:r>
              <a:r>
                <a:rPr lang="mr-IN" sz="1400" b="1" dirty="0">
                  <a:latin typeface="Calibri" charset="0"/>
                  <a:ea typeface="Calibri" charset="0"/>
                  <a:cs typeface="Calibri" charset="0"/>
                </a:rPr>
                <a:t>…</a:t>
              </a:r>
              <a:endParaRPr lang="es-ES" sz="1400" b="1" dirty="0">
                <a:latin typeface="Calibri" charset="0"/>
                <a:ea typeface="Calibri" charset="0"/>
                <a:cs typeface="Calibri" charset="0"/>
              </a:endParaRPr>
            </a:p>
          </p:txBody>
        </p:sp>
      </p:grpSp>
    </p:spTree>
    <p:extLst>
      <p:ext uri="{BB962C8B-B14F-4D97-AF65-F5344CB8AC3E}">
        <p14:creationId xmlns:p14="http://schemas.microsoft.com/office/powerpoint/2010/main" val="4150352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MAPA DE INTERACCIONES</a:t>
            </a:r>
          </a:p>
        </p:txBody>
      </p:sp>
      <p:sp>
        <p:nvSpPr>
          <p:cNvPr id="25" name="Rectángulo 24"/>
          <p:cNvSpPr/>
          <p:nvPr/>
        </p:nvSpPr>
        <p:spPr>
          <a:xfrm>
            <a:off x="772387" y="923581"/>
            <a:ext cx="3737572" cy="246221"/>
          </a:xfrm>
          <a:prstGeom prst="rect">
            <a:avLst/>
          </a:prstGeom>
        </p:spPr>
        <p:txBody>
          <a:bodyPr wrap="square" lIns="0" tIns="0" rIns="0" bIns="0" anchor="t">
            <a:spAutoFit/>
          </a:bodyPr>
          <a:lstStyle/>
          <a:p>
            <a:pPr algn="just"/>
            <a:r>
              <a:rPr lang="es-PE" sz="1600" b="1">
                <a:solidFill>
                  <a:srgbClr val="EE4639"/>
                </a:solidFill>
                <a:latin typeface="Calibri"/>
                <a:cs typeface="Calibri"/>
              </a:rPr>
              <a:t>FLUJO DEL PROCESO</a:t>
            </a:r>
            <a:endParaRPr lang="es-PE" sz="1600" b="1" dirty="0">
              <a:solidFill>
                <a:srgbClr val="EE4639"/>
              </a:solidFill>
              <a:latin typeface="Calibri"/>
              <a:cs typeface="Calibri"/>
            </a:endParaRPr>
          </a:p>
        </p:txBody>
      </p:sp>
      <p:grpSp>
        <p:nvGrpSpPr>
          <p:cNvPr id="26" name="Agrupar 25"/>
          <p:cNvGrpSpPr/>
          <p:nvPr/>
        </p:nvGrpSpPr>
        <p:grpSpPr>
          <a:xfrm>
            <a:off x="511902" y="912279"/>
            <a:ext cx="210869" cy="211672"/>
            <a:chOff x="511902" y="912278"/>
            <a:chExt cx="281320" cy="282391"/>
          </a:xfrm>
        </p:grpSpPr>
        <p:sp>
          <p:nvSpPr>
            <p:cNvPr id="27" name="Elipse 26"/>
            <p:cNvSpPr/>
            <p:nvPr/>
          </p:nvSpPr>
          <p:spPr>
            <a:xfrm rot="5400000">
              <a:off x="511366" y="912814"/>
              <a:ext cx="282391" cy="281320"/>
            </a:xfrm>
            <a:prstGeom prst="ellipse">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8" name="Imagen 27"/>
            <p:cNvPicPr>
              <a:picLocks noChangeAspect="1"/>
            </p:cNvPicPr>
            <p:nvPr/>
          </p:nvPicPr>
          <p:blipFill>
            <a:blip r:embed="rId3">
              <a:alphaModFix/>
              <a:lum bright="100000" contrast="100000"/>
            </a:blip>
            <a:stretch>
              <a:fillRect/>
            </a:stretch>
          </p:blipFill>
          <p:spPr>
            <a:xfrm rot="5400000">
              <a:off x="578093" y="979006"/>
              <a:ext cx="148937" cy="148937"/>
            </a:xfrm>
            <a:prstGeom prst="rect">
              <a:avLst/>
            </a:prstGeom>
          </p:spPr>
        </p:pic>
      </p:grpSp>
      <p:sp>
        <p:nvSpPr>
          <p:cNvPr id="29" name="Rectángulo 28"/>
          <p:cNvSpPr/>
          <p:nvPr/>
        </p:nvSpPr>
        <p:spPr>
          <a:xfrm>
            <a:off x="1718469" y="1309688"/>
            <a:ext cx="5560872" cy="215444"/>
          </a:xfrm>
          <a:prstGeom prst="rect">
            <a:avLst/>
          </a:prstGeom>
        </p:spPr>
        <p:txBody>
          <a:bodyPr wrap="square" lIns="0" tIns="0" rIns="0" bIns="0" anchor="t">
            <a:spAutoFit/>
          </a:bodyPr>
          <a:lstStyle/>
          <a:p>
            <a:r>
              <a:rPr lang="es-PE" sz="1400" b="1" dirty="0">
                <a:latin typeface="Calibri"/>
                <a:cs typeface="Calibri"/>
              </a:rPr>
              <a:t>DIAGRAMA DE FLUJO </a:t>
            </a:r>
            <a:r>
              <a:rPr lang="mr-IN" sz="1400" b="1" dirty="0">
                <a:latin typeface="Calibri"/>
                <a:cs typeface="Calibri"/>
              </a:rPr>
              <a:t>–</a:t>
            </a:r>
            <a:r>
              <a:rPr lang="es-PE" sz="1400" b="1" dirty="0">
                <a:latin typeface="Calibri"/>
                <a:cs typeface="Calibri"/>
              </a:rPr>
              <a:t> PROCESO DE MANTENIMIENTO DE UN CARRO</a:t>
            </a:r>
          </a:p>
        </p:txBody>
      </p:sp>
      <p:sp>
        <p:nvSpPr>
          <p:cNvPr id="34" name="Rectángulo redondeado 33"/>
          <p:cNvSpPr/>
          <p:nvPr/>
        </p:nvSpPr>
        <p:spPr>
          <a:xfrm>
            <a:off x="4909603" y="3050444"/>
            <a:ext cx="946004" cy="431605"/>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900" b="1" dirty="0">
                <a:latin typeface="Calibri" charset="0"/>
                <a:ea typeface="Calibri" charset="0"/>
                <a:cs typeface="Calibri" charset="0"/>
              </a:rPr>
              <a:t>Revisar la </a:t>
            </a:r>
          </a:p>
          <a:p>
            <a:pPr algn="ctr">
              <a:lnSpc>
                <a:spcPct val="90000"/>
              </a:lnSpc>
            </a:pPr>
            <a:r>
              <a:rPr lang="es-ES" sz="900" b="1" dirty="0">
                <a:latin typeface="Calibri" charset="0"/>
                <a:ea typeface="Calibri" charset="0"/>
                <a:cs typeface="Calibri" charset="0"/>
              </a:rPr>
              <a:t>Suspensión y Dirección</a:t>
            </a:r>
          </a:p>
        </p:txBody>
      </p:sp>
      <p:sp>
        <p:nvSpPr>
          <p:cNvPr id="35" name="Rectángulo redondeado 34"/>
          <p:cNvSpPr/>
          <p:nvPr/>
        </p:nvSpPr>
        <p:spPr>
          <a:xfrm>
            <a:off x="4905263" y="3614345"/>
            <a:ext cx="946004" cy="431605"/>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900" b="1" dirty="0">
                <a:latin typeface="Calibri" charset="0"/>
                <a:ea typeface="Calibri" charset="0"/>
                <a:cs typeface="Calibri" charset="0"/>
              </a:rPr>
              <a:t>Revisar los Frenos</a:t>
            </a:r>
          </a:p>
        </p:txBody>
      </p:sp>
      <p:sp>
        <p:nvSpPr>
          <p:cNvPr id="30" name="Rectángulo redondeado 29"/>
          <p:cNvSpPr/>
          <p:nvPr/>
        </p:nvSpPr>
        <p:spPr>
          <a:xfrm>
            <a:off x="772387" y="1962362"/>
            <a:ext cx="981693" cy="464311"/>
          </a:xfrm>
          <a:prstGeom prst="roundRect">
            <a:avLst>
              <a:gd name="adj" fmla="val 0"/>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900" b="1" dirty="0">
                <a:latin typeface="Calibri" charset="0"/>
                <a:ea typeface="Calibri" charset="0"/>
                <a:cs typeface="Calibri" charset="0"/>
              </a:rPr>
              <a:t>Ingresar Vehículo para mantenimiento </a:t>
            </a:r>
          </a:p>
        </p:txBody>
      </p:sp>
      <p:sp>
        <p:nvSpPr>
          <p:cNvPr id="31" name="Rectángulo redondeado 30"/>
          <p:cNvSpPr/>
          <p:nvPr/>
        </p:nvSpPr>
        <p:spPr>
          <a:xfrm>
            <a:off x="2151545" y="2055170"/>
            <a:ext cx="917364" cy="27869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900" b="1" dirty="0">
                <a:latin typeface="Calibri" charset="0"/>
                <a:ea typeface="Calibri" charset="0"/>
                <a:cs typeface="Calibri" charset="0"/>
              </a:rPr>
              <a:t>Atender al Cliente</a:t>
            </a:r>
          </a:p>
        </p:txBody>
      </p:sp>
      <p:sp>
        <p:nvSpPr>
          <p:cNvPr id="32" name="Rectángulo redondeado 31"/>
          <p:cNvSpPr/>
          <p:nvPr/>
        </p:nvSpPr>
        <p:spPr>
          <a:xfrm>
            <a:off x="3448927" y="2315248"/>
            <a:ext cx="1059864" cy="247570"/>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900" b="1" dirty="0">
                <a:latin typeface="Calibri" charset="0"/>
                <a:ea typeface="Calibri" charset="0"/>
                <a:cs typeface="Calibri" charset="0"/>
              </a:rPr>
              <a:t>Realizar Cambio de Aceite</a:t>
            </a:r>
          </a:p>
        </p:txBody>
      </p:sp>
      <p:sp>
        <p:nvSpPr>
          <p:cNvPr id="33" name="Rectángulo redondeado 32"/>
          <p:cNvSpPr/>
          <p:nvPr/>
        </p:nvSpPr>
        <p:spPr>
          <a:xfrm>
            <a:off x="3520177" y="2778801"/>
            <a:ext cx="917363" cy="27869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900" b="1" dirty="0">
                <a:latin typeface="Calibri" charset="0"/>
                <a:ea typeface="Calibri" charset="0"/>
                <a:cs typeface="Calibri" charset="0"/>
              </a:rPr>
              <a:t>Cambiar los Filtros</a:t>
            </a:r>
          </a:p>
        </p:txBody>
      </p:sp>
      <p:sp>
        <p:nvSpPr>
          <p:cNvPr id="36" name="Rectángulo redondeado 35"/>
          <p:cNvSpPr/>
          <p:nvPr/>
        </p:nvSpPr>
        <p:spPr>
          <a:xfrm>
            <a:off x="6283142" y="4011273"/>
            <a:ext cx="917364" cy="278693"/>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900" b="1" dirty="0">
                <a:latin typeface="Calibri" charset="0"/>
                <a:ea typeface="Calibri" charset="0"/>
                <a:cs typeface="Calibri" charset="0"/>
              </a:rPr>
              <a:t>Lavar el carro</a:t>
            </a:r>
          </a:p>
        </p:txBody>
      </p:sp>
      <p:sp>
        <p:nvSpPr>
          <p:cNvPr id="38" name="Rectángulo redondeado 37"/>
          <p:cNvSpPr/>
          <p:nvPr/>
        </p:nvSpPr>
        <p:spPr>
          <a:xfrm>
            <a:off x="7563750" y="4338372"/>
            <a:ext cx="1091547" cy="453499"/>
          </a:xfrm>
          <a:prstGeom prst="roundRect">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900" b="1" dirty="0">
                <a:latin typeface="Calibri" charset="0"/>
                <a:ea typeface="Calibri" charset="0"/>
                <a:cs typeface="Calibri" charset="0"/>
              </a:rPr>
              <a:t>Elaborar la Boleta por el servicio realizado</a:t>
            </a:r>
          </a:p>
        </p:txBody>
      </p:sp>
      <p:sp>
        <p:nvSpPr>
          <p:cNvPr id="41" name="Rectángulo redondeado 40"/>
          <p:cNvSpPr/>
          <p:nvPr/>
        </p:nvSpPr>
        <p:spPr>
          <a:xfrm>
            <a:off x="2111225" y="4408478"/>
            <a:ext cx="998005" cy="383394"/>
          </a:xfrm>
          <a:prstGeom prst="roundRect">
            <a:avLst>
              <a:gd name="adj" fmla="val 9603"/>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900" b="1" dirty="0">
                <a:latin typeface="Calibri" charset="0"/>
                <a:ea typeface="Calibri" charset="0"/>
                <a:cs typeface="Calibri" charset="0"/>
              </a:rPr>
              <a:t>Entregar Hoja de Servicio y Boleta al Cliente</a:t>
            </a:r>
          </a:p>
        </p:txBody>
      </p:sp>
      <p:sp>
        <p:nvSpPr>
          <p:cNvPr id="42" name="Rectángulo redondeado 41"/>
          <p:cNvSpPr/>
          <p:nvPr/>
        </p:nvSpPr>
        <p:spPr>
          <a:xfrm>
            <a:off x="2122754" y="5014580"/>
            <a:ext cx="1001130" cy="279913"/>
          </a:xfrm>
          <a:prstGeom prst="roundRect">
            <a:avLst>
              <a:gd name="adj" fmla="val 13645"/>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900" b="1" dirty="0">
                <a:latin typeface="Calibri" charset="0"/>
                <a:ea typeface="Calibri" charset="0"/>
                <a:cs typeface="Calibri" charset="0"/>
              </a:rPr>
              <a:t>Entregar carro</a:t>
            </a:r>
          </a:p>
        </p:txBody>
      </p:sp>
      <p:sp>
        <p:nvSpPr>
          <p:cNvPr id="44" name="Rectángulo redondeado 43"/>
          <p:cNvSpPr/>
          <p:nvPr/>
        </p:nvSpPr>
        <p:spPr>
          <a:xfrm>
            <a:off x="836716" y="4408478"/>
            <a:ext cx="839051" cy="280228"/>
          </a:xfrm>
          <a:prstGeom prst="roundRect">
            <a:avLst>
              <a:gd name="adj" fmla="val 13645"/>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s-ES" sz="900" b="1" dirty="0">
                <a:latin typeface="Calibri" charset="0"/>
                <a:ea typeface="Calibri" charset="0"/>
                <a:cs typeface="Calibri" charset="0"/>
              </a:rPr>
              <a:t>Pagar la Boleta</a:t>
            </a:r>
          </a:p>
        </p:txBody>
      </p:sp>
      <p:cxnSp>
        <p:nvCxnSpPr>
          <p:cNvPr id="46" name="Conector recto de flecha 45"/>
          <p:cNvCxnSpPr>
            <a:cxnSpLocks/>
            <a:stCxn id="42" idx="1"/>
            <a:endCxn id="50" idx="3"/>
          </p:cNvCxnSpPr>
          <p:nvPr/>
        </p:nvCxnSpPr>
        <p:spPr>
          <a:xfrm flipH="1" flipV="1">
            <a:off x="1595356" y="5154536"/>
            <a:ext cx="527398" cy="1"/>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p:cNvCxnSpPr>
            <a:cxnSpLocks/>
          </p:cNvCxnSpPr>
          <p:nvPr/>
        </p:nvCxnSpPr>
        <p:spPr>
          <a:xfrm flipH="1">
            <a:off x="1665475" y="4559239"/>
            <a:ext cx="454477" cy="0"/>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ector angular 48"/>
          <p:cNvCxnSpPr>
            <a:stCxn id="44" idx="2"/>
            <a:endCxn id="42" idx="0"/>
          </p:cNvCxnSpPr>
          <p:nvPr/>
        </p:nvCxnSpPr>
        <p:spPr>
          <a:xfrm rot="16200000" flipH="1">
            <a:off x="1776843" y="4168104"/>
            <a:ext cx="325874" cy="1367077"/>
          </a:xfrm>
          <a:prstGeom prst="bentConnector3">
            <a:avLst>
              <a:gd name="adj1" fmla="val 50000"/>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51" name="Conector recto de flecha 50"/>
          <p:cNvCxnSpPr>
            <a:cxnSpLocks/>
          </p:cNvCxnSpPr>
          <p:nvPr/>
        </p:nvCxnSpPr>
        <p:spPr>
          <a:xfrm flipH="1" flipV="1">
            <a:off x="3109230" y="4553356"/>
            <a:ext cx="4454520" cy="11766"/>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ector angular 52"/>
          <p:cNvCxnSpPr>
            <a:stCxn id="36" idx="3"/>
            <a:endCxn id="38" idx="0"/>
          </p:cNvCxnSpPr>
          <p:nvPr/>
        </p:nvCxnSpPr>
        <p:spPr>
          <a:xfrm>
            <a:off x="7200506" y="4150620"/>
            <a:ext cx="909018" cy="187752"/>
          </a:xfrm>
          <a:prstGeom prst="bentConnector2">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56" name="Conector angular 55"/>
          <p:cNvCxnSpPr>
            <a:stCxn id="35" idx="3"/>
            <a:endCxn id="36" idx="0"/>
          </p:cNvCxnSpPr>
          <p:nvPr/>
        </p:nvCxnSpPr>
        <p:spPr>
          <a:xfrm>
            <a:off x="5851267" y="3830148"/>
            <a:ext cx="890557" cy="181126"/>
          </a:xfrm>
          <a:prstGeom prst="bentConnector2">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ector angular 60"/>
          <p:cNvCxnSpPr>
            <a:stCxn id="33" idx="3"/>
            <a:endCxn id="34" idx="0"/>
          </p:cNvCxnSpPr>
          <p:nvPr/>
        </p:nvCxnSpPr>
        <p:spPr>
          <a:xfrm>
            <a:off x="4437540" y="2918148"/>
            <a:ext cx="945065" cy="132296"/>
          </a:xfrm>
          <a:prstGeom prst="bentConnector2">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64" name="Conector recto de flecha 63"/>
          <p:cNvCxnSpPr>
            <a:stCxn id="34" idx="2"/>
            <a:endCxn id="35" idx="0"/>
          </p:cNvCxnSpPr>
          <p:nvPr/>
        </p:nvCxnSpPr>
        <p:spPr>
          <a:xfrm flipH="1">
            <a:off x="5378265" y="3482048"/>
            <a:ext cx="4340" cy="132296"/>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67" name="Conector recto de flecha 66"/>
          <p:cNvCxnSpPr>
            <a:cxnSpLocks/>
            <a:stCxn id="32" idx="2"/>
            <a:endCxn id="33" idx="0"/>
          </p:cNvCxnSpPr>
          <p:nvPr/>
        </p:nvCxnSpPr>
        <p:spPr>
          <a:xfrm>
            <a:off x="3978859" y="2562818"/>
            <a:ext cx="0" cy="215983"/>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70" name="Conector angular 69"/>
          <p:cNvCxnSpPr>
            <a:cxnSpLocks/>
            <a:stCxn id="31" idx="3"/>
            <a:endCxn id="32" idx="0"/>
          </p:cNvCxnSpPr>
          <p:nvPr/>
        </p:nvCxnSpPr>
        <p:spPr>
          <a:xfrm>
            <a:off x="3068909" y="2194517"/>
            <a:ext cx="909950" cy="120731"/>
          </a:xfrm>
          <a:prstGeom prst="bentConnector2">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cxnSp>
        <p:nvCxnSpPr>
          <p:cNvPr id="73" name="Conector recto de flecha 72"/>
          <p:cNvCxnSpPr>
            <a:cxnSpLocks/>
            <a:stCxn id="30" idx="3"/>
            <a:endCxn id="31" idx="1"/>
          </p:cNvCxnSpPr>
          <p:nvPr/>
        </p:nvCxnSpPr>
        <p:spPr>
          <a:xfrm flipV="1">
            <a:off x="1754080" y="2194517"/>
            <a:ext cx="397465" cy="1"/>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sp>
        <p:nvSpPr>
          <p:cNvPr id="77" name="Rectángulo 76"/>
          <p:cNvSpPr/>
          <p:nvPr/>
        </p:nvSpPr>
        <p:spPr>
          <a:xfrm>
            <a:off x="979218" y="1638889"/>
            <a:ext cx="632360" cy="184666"/>
          </a:xfrm>
          <a:prstGeom prst="rect">
            <a:avLst/>
          </a:prstGeom>
        </p:spPr>
        <p:txBody>
          <a:bodyPr wrap="square" lIns="0" tIns="0" rIns="0" bIns="0" anchor="t">
            <a:spAutoFit/>
          </a:bodyPr>
          <a:lstStyle/>
          <a:p>
            <a:pPr algn="ctr"/>
            <a:r>
              <a:rPr lang="es-ES" sz="1200" b="1" dirty="0">
                <a:latin typeface="Calibri"/>
                <a:cs typeface="Calibri"/>
              </a:rPr>
              <a:t>Cliente</a:t>
            </a:r>
            <a:endParaRPr lang="es-PE" sz="1200" b="1" dirty="0">
              <a:latin typeface="Calibri"/>
              <a:cs typeface="Calibri"/>
            </a:endParaRPr>
          </a:p>
        </p:txBody>
      </p:sp>
      <p:cxnSp>
        <p:nvCxnSpPr>
          <p:cNvPr id="79" name="Conector recto 78"/>
          <p:cNvCxnSpPr/>
          <p:nvPr/>
        </p:nvCxnSpPr>
        <p:spPr>
          <a:xfrm>
            <a:off x="722771" y="1864665"/>
            <a:ext cx="1145255" cy="0"/>
          </a:xfrm>
          <a:prstGeom prst="line">
            <a:avLst/>
          </a:prstGeom>
          <a:ln>
            <a:solidFill>
              <a:srgbClr val="EE4639"/>
            </a:solidFill>
          </a:ln>
        </p:spPr>
        <p:style>
          <a:lnRef idx="1">
            <a:schemeClr val="accent1"/>
          </a:lnRef>
          <a:fillRef idx="0">
            <a:schemeClr val="accent1"/>
          </a:fillRef>
          <a:effectRef idx="0">
            <a:schemeClr val="accent1"/>
          </a:effectRef>
          <a:fontRef idx="minor">
            <a:schemeClr val="tx1"/>
          </a:fontRef>
        </p:style>
      </p:cxnSp>
      <p:sp>
        <p:nvSpPr>
          <p:cNvPr id="81" name="Rectángulo 80"/>
          <p:cNvSpPr/>
          <p:nvPr/>
        </p:nvSpPr>
        <p:spPr>
          <a:xfrm>
            <a:off x="2221984" y="1638889"/>
            <a:ext cx="888808" cy="184666"/>
          </a:xfrm>
          <a:prstGeom prst="rect">
            <a:avLst/>
          </a:prstGeom>
        </p:spPr>
        <p:txBody>
          <a:bodyPr wrap="square" lIns="0" tIns="0" rIns="0" bIns="0" anchor="t">
            <a:spAutoFit/>
          </a:bodyPr>
          <a:lstStyle/>
          <a:p>
            <a:pPr algn="ctr"/>
            <a:r>
              <a:rPr lang="es-ES" sz="1200" b="1">
                <a:latin typeface="Calibri"/>
                <a:cs typeface="Calibri"/>
              </a:rPr>
              <a:t>Jefe de Taller</a:t>
            </a:r>
            <a:endParaRPr lang="es-PE" sz="1200" b="1" dirty="0">
              <a:latin typeface="Calibri"/>
              <a:cs typeface="Calibri"/>
            </a:endParaRPr>
          </a:p>
        </p:txBody>
      </p:sp>
      <p:cxnSp>
        <p:nvCxnSpPr>
          <p:cNvPr id="82" name="Conector recto 81"/>
          <p:cNvCxnSpPr/>
          <p:nvPr/>
        </p:nvCxnSpPr>
        <p:spPr>
          <a:xfrm>
            <a:off x="2079483" y="1864665"/>
            <a:ext cx="1145255" cy="0"/>
          </a:xfrm>
          <a:prstGeom prst="line">
            <a:avLst/>
          </a:prstGeom>
          <a:ln>
            <a:solidFill>
              <a:srgbClr val="EE4639"/>
            </a:solidFill>
          </a:ln>
        </p:spPr>
        <p:style>
          <a:lnRef idx="1">
            <a:schemeClr val="accent1"/>
          </a:lnRef>
          <a:fillRef idx="0">
            <a:schemeClr val="accent1"/>
          </a:fillRef>
          <a:effectRef idx="0">
            <a:schemeClr val="accent1"/>
          </a:effectRef>
          <a:fontRef idx="minor">
            <a:schemeClr val="tx1"/>
          </a:fontRef>
        </p:style>
      </p:cxnSp>
      <p:sp>
        <p:nvSpPr>
          <p:cNvPr id="87" name="Rectángulo 86"/>
          <p:cNvSpPr/>
          <p:nvPr/>
        </p:nvSpPr>
        <p:spPr>
          <a:xfrm>
            <a:off x="3591427" y="1638889"/>
            <a:ext cx="888808" cy="184666"/>
          </a:xfrm>
          <a:prstGeom prst="rect">
            <a:avLst/>
          </a:prstGeom>
        </p:spPr>
        <p:txBody>
          <a:bodyPr wrap="square" lIns="0" tIns="0" rIns="0" bIns="0" anchor="t">
            <a:spAutoFit/>
          </a:bodyPr>
          <a:lstStyle/>
          <a:p>
            <a:pPr algn="ctr"/>
            <a:r>
              <a:rPr lang="es-ES" sz="1200" b="1">
                <a:latin typeface="Calibri"/>
                <a:cs typeface="Calibri"/>
              </a:rPr>
              <a:t>Mecánico 1</a:t>
            </a:r>
            <a:endParaRPr lang="es-PE" sz="1200" b="1" dirty="0">
              <a:latin typeface="Calibri"/>
              <a:cs typeface="Calibri"/>
            </a:endParaRPr>
          </a:p>
        </p:txBody>
      </p:sp>
      <p:cxnSp>
        <p:nvCxnSpPr>
          <p:cNvPr id="88" name="Conector recto 87"/>
          <p:cNvCxnSpPr/>
          <p:nvPr/>
        </p:nvCxnSpPr>
        <p:spPr>
          <a:xfrm>
            <a:off x="3448926" y="1864665"/>
            <a:ext cx="1145255" cy="0"/>
          </a:xfrm>
          <a:prstGeom prst="line">
            <a:avLst/>
          </a:prstGeom>
          <a:ln>
            <a:solidFill>
              <a:srgbClr val="EE4639"/>
            </a:solidFill>
          </a:ln>
        </p:spPr>
        <p:style>
          <a:lnRef idx="1">
            <a:schemeClr val="accent1"/>
          </a:lnRef>
          <a:fillRef idx="0">
            <a:schemeClr val="accent1"/>
          </a:fillRef>
          <a:effectRef idx="0">
            <a:schemeClr val="accent1"/>
          </a:effectRef>
          <a:fontRef idx="minor">
            <a:schemeClr val="tx1"/>
          </a:fontRef>
        </p:style>
      </p:cxnSp>
      <p:sp>
        <p:nvSpPr>
          <p:cNvPr id="90" name="Rectángulo 89"/>
          <p:cNvSpPr/>
          <p:nvPr/>
        </p:nvSpPr>
        <p:spPr>
          <a:xfrm>
            <a:off x="4948139" y="1638889"/>
            <a:ext cx="888808" cy="184666"/>
          </a:xfrm>
          <a:prstGeom prst="rect">
            <a:avLst/>
          </a:prstGeom>
        </p:spPr>
        <p:txBody>
          <a:bodyPr wrap="square" lIns="0" tIns="0" rIns="0" bIns="0" anchor="t">
            <a:spAutoFit/>
          </a:bodyPr>
          <a:lstStyle/>
          <a:p>
            <a:pPr algn="ctr"/>
            <a:r>
              <a:rPr lang="es-ES" sz="1200" b="1" dirty="0">
                <a:latin typeface="Calibri"/>
                <a:cs typeface="Calibri"/>
              </a:rPr>
              <a:t>Mecánico 2</a:t>
            </a:r>
            <a:endParaRPr lang="es-PE" sz="1200" b="1" dirty="0">
              <a:latin typeface="Calibri"/>
              <a:cs typeface="Calibri"/>
            </a:endParaRPr>
          </a:p>
        </p:txBody>
      </p:sp>
      <p:cxnSp>
        <p:nvCxnSpPr>
          <p:cNvPr id="91" name="Conector recto 90"/>
          <p:cNvCxnSpPr/>
          <p:nvPr/>
        </p:nvCxnSpPr>
        <p:spPr>
          <a:xfrm>
            <a:off x="4805638" y="1864665"/>
            <a:ext cx="1145255" cy="0"/>
          </a:xfrm>
          <a:prstGeom prst="line">
            <a:avLst/>
          </a:prstGeom>
          <a:ln>
            <a:solidFill>
              <a:srgbClr val="EE4639"/>
            </a:solidFill>
          </a:ln>
        </p:spPr>
        <p:style>
          <a:lnRef idx="1">
            <a:schemeClr val="accent1"/>
          </a:lnRef>
          <a:fillRef idx="0">
            <a:schemeClr val="accent1"/>
          </a:fillRef>
          <a:effectRef idx="0">
            <a:schemeClr val="accent1"/>
          </a:effectRef>
          <a:fontRef idx="minor">
            <a:schemeClr val="tx1"/>
          </a:fontRef>
        </p:style>
      </p:cxnSp>
      <p:sp>
        <p:nvSpPr>
          <p:cNvPr id="92" name="Rectángulo 91"/>
          <p:cNvSpPr/>
          <p:nvPr/>
        </p:nvSpPr>
        <p:spPr>
          <a:xfrm>
            <a:off x="6302461" y="1638889"/>
            <a:ext cx="888808" cy="184666"/>
          </a:xfrm>
          <a:prstGeom prst="rect">
            <a:avLst/>
          </a:prstGeom>
        </p:spPr>
        <p:txBody>
          <a:bodyPr wrap="square" lIns="0" tIns="0" rIns="0" bIns="0" anchor="t">
            <a:spAutoFit/>
          </a:bodyPr>
          <a:lstStyle/>
          <a:p>
            <a:pPr algn="ctr"/>
            <a:r>
              <a:rPr lang="es-ES" sz="1200" b="1" dirty="0">
                <a:latin typeface="Calibri"/>
                <a:cs typeface="Calibri"/>
              </a:rPr>
              <a:t>Asistente</a:t>
            </a:r>
            <a:endParaRPr lang="es-PE" sz="1200" b="1" dirty="0">
              <a:latin typeface="Calibri"/>
              <a:cs typeface="Calibri"/>
            </a:endParaRPr>
          </a:p>
        </p:txBody>
      </p:sp>
      <p:cxnSp>
        <p:nvCxnSpPr>
          <p:cNvPr id="93" name="Conector recto 92"/>
          <p:cNvCxnSpPr/>
          <p:nvPr/>
        </p:nvCxnSpPr>
        <p:spPr>
          <a:xfrm>
            <a:off x="6159960" y="1864665"/>
            <a:ext cx="1145255" cy="0"/>
          </a:xfrm>
          <a:prstGeom prst="line">
            <a:avLst/>
          </a:prstGeom>
          <a:ln>
            <a:solidFill>
              <a:srgbClr val="EE4639"/>
            </a:solidFill>
          </a:ln>
        </p:spPr>
        <p:style>
          <a:lnRef idx="1">
            <a:schemeClr val="accent1"/>
          </a:lnRef>
          <a:fillRef idx="0">
            <a:schemeClr val="accent1"/>
          </a:fillRef>
          <a:effectRef idx="0">
            <a:schemeClr val="accent1"/>
          </a:effectRef>
          <a:fontRef idx="minor">
            <a:schemeClr val="tx1"/>
          </a:fontRef>
        </p:style>
      </p:cxnSp>
      <p:sp>
        <p:nvSpPr>
          <p:cNvPr id="94" name="Rectángulo 93"/>
          <p:cNvSpPr/>
          <p:nvPr/>
        </p:nvSpPr>
        <p:spPr>
          <a:xfrm>
            <a:off x="7659173" y="1638889"/>
            <a:ext cx="888808" cy="184666"/>
          </a:xfrm>
          <a:prstGeom prst="rect">
            <a:avLst/>
          </a:prstGeom>
        </p:spPr>
        <p:txBody>
          <a:bodyPr wrap="square" lIns="0" tIns="0" rIns="0" bIns="0" anchor="t">
            <a:spAutoFit/>
          </a:bodyPr>
          <a:lstStyle/>
          <a:p>
            <a:pPr algn="ctr"/>
            <a:r>
              <a:rPr lang="es-ES" sz="1200" b="1" dirty="0">
                <a:latin typeface="Calibri"/>
                <a:cs typeface="Calibri"/>
              </a:rPr>
              <a:t>Cajero</a:t>
            </a:r>
            <a:endParaRPr lang="es-PE" sz="1200" b="1" dirty="0">
              <a:latin typeface="Calibri"/>
              <a:cs typeface="Calibri"/>
            </a:endParaRPr>
          </a:p>
        </p:txBody>
      </p:sp>
      <p:cxnSp>
        <p:nvCxnSpPr>
          <p:cNvPr id="95" name="Conector recto 94"/>
          <p:cNvCxnSpPr/>
          <p:nvPr/>
        </p:nvCxnSpPr>
        <p:spPr>
          <a:xfrm>
            <a:off x="7516672" y="1864665"/>
            <a:ext cx="1145255" cy="0"/>
          </a:xfrm>
          <a:prstGeom prst="line">
            <a:avLst/>
          </a:prstGeom>
          <a:ln>
            <a:solidFill>
              <a:srgbClr val="EE4639"/>
            </a:solidFill>
          </a:ln>
        </p:spPr>
        <p:style>
          <a:lnRef idx="1">
            <a:schemeClr val="accent1"/>
          </a:lnRef>
          <a:fillRef idx="0">
            <a:schemeClr val="accent1"/>
          </a:fillRef>
          <a:effectRef idx="0">
            <a:schemeClr val="accent1"/>
          </a:effectRef>
          <a:fontRef idx="minor">
            <a:schemeClr val="tx1"/>
          </a:fontRef>
        </p:style>
      </p:cxnSp>
      <p:sp>
        <p:nvSpPr>
          <p:cNvPr id="2" name="Elipse 1">
            <a:extLst>
              <a:ext uri="{FF2B5EF4-FFF2-40B4-BE49-F238E27FC236}">
                <a16:creationId xmlns:a16="http://schemas.microsoft.com/office/drawing/2014/main" id="{1D179961-40EA-4415-885A-8DC56BE3381B}"/>
              </a:ext>
            </a:extLst>
          </p:cNvPr>
          <p:cNvSpPr/>
          <p:nvPr/>
        </p:nvSpPr>
        <p:spPr>
          <a:xfrm>
            <a:off x="175843" y="2046122"/>
            <a:ext cx="339115" cy="3130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5" name="Elipse 44">
            <a:extLst>
              <a:ext uri="{FF2B5EF4-FFF2-40B4-BE49-F238E27FC236}">
                <a16:creationId xmlns:a16="http://schemas.microsoft.com/office/drawing/2014/main" id="{437A04AF-598B-442C-8CFC-D8FFC957397B}"/>
              </a:ext>
            </a:extLst>
          </p:cNvPr>
          <p:cNvSpPr/>
          <p:nvPr/>
        </p:nvSpPr>
        <p:spPr>
          <a:xfrm>
            <a:off x="1256241" y="4987503"/>
            <a:ext cx="339115" cy="3130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cxnSp>
        <p:nvCxnSpPr>
          <p:cNvPr id="48" name="Conector recto de flecha 47">
            <a:extLst>
              <a:ext uri="{FF2B5EF4-FFF2-40B4-BE49-F238E27FC236}">
                <a16:creationId xmlns:a16="http://schemas.microsoft.com/office/drawing/2014/main" id="{B89F3FC0-8067-498B-A6FB-0BEE121DBAA0}"/>
              </a:ext>
            </a:extLst>
          </p:cNvPr>
          <p:cNvCxnSpPr>
            <a:cxnSpLocks/>
            <a:stCxn id="2" idx="6"/>
            <a:endCxn id="30" idx="1"/>
          </p:cNvCxnSpPr>
          <p:nvPr/>
        </p:nvCxnSpPr>
        <p:spPr>
          <a:xfrm flipV="1">
            <a:off x="514958" y="2194518"/>
            <a:ext cx="257429" cy="8146"/>
          </a:xfrm>
          <a:prstGeom prst="straightConnector1">
            <a:avLst/>
          </a:prstGeom>
          <a:ln w="19050">
            <a:solidFill>
              <a:srgbClr val="808799"/>
            </a:solidFill>
            <a:tailEnd type="triangle"/>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7B42E95F-8FDD-4BBB-A8DC-1112B227EA01}"/>
              </a:ext>
            </a:extLst>
          </p:cNvPr>
          <p:cNvSpPr txBox="1"/>
          <p:nvPr/>
        </p:nvSpPr>
        <p:spPr>
          <a:xfrm>
            <a:off x="118416" y="2336092"/>
            <a:ext cx="453970" cy="230832"/>
          </a:xfrm>
          <a:prstGeom prst="rect">
            <a:avLst/>
          </a:prstGeom>
          <a:noFill/>
        </p:spPr>
        <p:txBody>
          <a:bodyPr wrap="square" rtlCol="0">
            <a:spAutoFit/>
          </a:bodyPr>
          <a:lstStyle/>
          <a:p>
            <a:r>
              <a:rPr lang="es-ES" sz="900" dirty="0"/>
              <a:t>Inicio</a:t>
            </a:r>
            <a:endParaRPr lang="es-PE" sz="900" dirty="0"/>
          </a:p>
        </p:txBody>
      </p:sp>
      <p:sp>
        <p:nvSpPr>
          <p:cNvPr id="50" name="CuadroTexto 49">
            <a:extLst>
              <a:ext uri="{FF2B5EF4-FFF2-40B4-BE49-F238E27FC236}">
                <a16:creationId xmlns:a16="http://schemas.microsoft.com/office/drawing/2014/main" id="{7C7A4195-5A96-4BD4-A4D8-B4FCDD5B79F3}"/>
              </a:ext>
            </a:extLst>
          </p:cNvPr>
          <p:cNvSpPr txBox="1"/>
          <p:nvPr/>
        </p:nvSpPr>
        <p:spPr>
          <a:xfrm>
            <a:off x="1250390" y="5039120"/>
            <a:ext cx="344966" cy="230832"/>
          </a:xfrm>
          <a:prstGeom prst="rect">
            <a:avLst/>
          </a:prstGeom>
          <a:noFill/>
        </p:spPr>
        <p:txBody>
          <a:bodyPr wrap="square" rtlCol="0">
            <a:spAutoFit/>
          </a:bodyPr>
          <a:lstStyle/>
          <a:p>
            <a:r>
              <a:rPr lang="es-ES" sz="900" dirty="0"/>
              <a:t>Fin</a:t>
            </a:r>
            <a:endParaRPr lang="es-PE" sz="900" dirty="0"/>
          </a:p>
        </p:txBody>
      </p:sp>
    </p:spTree>
    <p:extLst>
      <p:ext uri="{BB962C8B-B14F-4D97-AF65-F5344CB8AC3E}">
        <p14:creationId xmlns:p14="http://schemas.microsoft.com/office/powerpoint/2010/main" val="1260468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0"/>
            <a:ext cx="9144000" cy="5715000"/>
          </a:xfrm>
          <a:prstGeom prst="rect">
            <a:avLst/>
          </a:prstGeom>
          <a:solidFill>
            <a:srgbClr val="654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4" name="Grupo 3">
            <a:extLst>
              <a:ext uri="{FF2B5EF4-FFF2-40B4-BE49-F238E27FC236}">
                <a16:creationId xmlns:a16="http://schemas.microsoft.com/office/drawing/2014/main" id="{8A495D6D-73E7-D64C-AD5A-8212D6B1E2F3}"/>
              </a:ext>
            </a:extLst>
          </p:cNvPr>
          <p:cNvGrpSpPr/>
          <p:nvPr/>
        </p:nvGrpSpPr>
        <p:grpSpPr>
          <a:xfrm>
            <a:off x="2506315" y="2194222"/>
            <a:ext cx="4581728" cy="1326557"/>
            <a:chOff x="2403187" y="2211377"/>
            <a:chExt cx="4581728" cy="1326557"/>
          </a:xfrm>
        </p:grpSpPr>
        <p:sp>
          <p:nvSpPr>
            <p:cNvPr id="6" name="CuadroTexto 5">
              <a:extLst>
                <a:ext uri="{FF2B5EF4-FFF2-40B4-BE49-F238E27FC236}">
                  <a16:creationId xmlns:a16="http://schemas.microsoft.com/office/drawing/2014/main" id="{682CC9F8-A9FF-BF41-B987-57AFB7D160FE}"/>
                </a:ext>
              </a:extLst>
            </p:cNvPr>
            <p:cNvSpPr txBox="1"/>
            <p:nvPr/>
          </p:nvSpPr>
          <p:spPr>
            <a:xfrm>
              <a:off x="2403187"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CONCLUSIONES</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8" name="Imagen 7">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425491" y="2211377"/>
              <a:ext cx="202176" cy="208211"/>
            </a:xfrm>
            <a:prstGeom prst="rect">
              <a:avLst/>
            </a:prstGeom>
          </p:spPr>
        </p:pic>
      </p:grpSp>
      <p:pic>
        <p:nvPicPr>
          <p:cNvPr id="10" name="Imagen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53" y="946969"/>
            <a:ext cx="2072214" cy="3898064"/>
          </a:xfrm>
          <a:prstGeom prst="rect">
            <a:avLst/>
          </a:prstGeom>
        </p:spPr>
      </p:pic>
    </p:spTree>
    <p:extLst>
      <p:ext uri="{BB962C8B-B14F-4D97-AF65-F5344CB8AC3E}">
        <p14:creationId xmlns:p14="http://schemas.microsoft.com/office/powerpoint/2010/main" val="21082505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object 7"/>
          <p:cNvSpPr txBox="1"/>
          <p:nvPr/>
        </p:nvSpPr>
        <p:spPr>
          <a:xfrm>
            <a:off x="1279544" y="912813"/>
            <a:ext cx="5429165" cy="2585323"/>
          </a:xfrm>
          <a:prstGeom prst="rect">
            <a:avLst/>
          </a:prstGeom>
        </p:spPr>
        <p:txBody>
          <a:bodyPr vert="horz" wrap="square" lIns="0" tIns="0" rIns="0" bIns="0" rtlCol="0">
            <a:spAutoFit/>
          </a:bodyPr>
          <a:lstStyle/>
          <a:p>
            <a:pPr algn="just"/>
            <a:r>
              <a:rPr lang="es-PE" sz="1400" dirty="0">
                <a:latin typeface="Calibri" charset="0"/>
                <a:ea typeface="Calibri" charset="0"/>
                <a:cs typeface="Calibri" charset="0"/>
              </a:rPr>
              <a:t>El “Mapa de Procesos” ha de representar los procesos relevantes para satisfacer al cliente y conseguir los objetivos de la empresa.</a:t>
            </a:r>
          </a:p>
          <a:p>
            <a:pPr algn="just"/>
            <a:endParaRPr lang="es-PE" sz="1400" dirty="0">
              <a:latin typeface="Calibri" charset="0"/>
              <a:ea typeface="Calibri" charset="0"/>
              <a:cs typeface="Calibri" charset="0"/>
            </a:endParaRPr>
          </a:p>
          <a:p>
            <a:pPr algn="just"/>
            <a:r>
              <a:rPr lang="es-PE" sz="1400" dirty="0">
                <a:latin typeface="Calibri" charset="0"/>
                <a:ea typeface="Calibri" charset="0"/>
                <a:cs typeface="Calibri" charset="0"/>
              </a:rPr>
              <a:t>El “Mapa de Procesos” es una herramienta para comunicar el enfoque de procesos al mismo tiempo que muestra las interacciones más importantes.</a:t>
            </a:r>
          </a:p>
          <a:p>
            <a:pPr algn="just"/>
            <a:endParaRPr lang="es-PE" sz="1400" dirty="0">
              <a:latin typeface="Calibri" charset="0"/>
              <a:ea typeface="Calibri" charset="0"/>
              <a:cs typeface="Calibri" charset="0"/>
            </a:endParaRPr>
          </a:p>
          <a:p>
            <a:pPr algn="just"/>
            <a:r>
              <a:rPr lang="es-PE" sz="1400" dirty="0">
                <a:latin typeface="Calibri" charset="0"/>
                <a:ea typeface="Calibri" charset="0"/>
                <a:cs typeface="Calibri" charset="0"/>
              </a:rPr>
              <a:t>El “Mapa de Interacciones”, cuando es necesario, refleja las interacciones entre los procesos, es decir, los productos que comparten.</a:t>
            </a:r>
          </a:p>
          <a:p>
            <a:pPr algn="just"/>
            <a:endParaRPr lang="es-PE" sz="1400" dirty="0">
              <a:latin typeface="Calibri" charset="0"/>
              <a:ea typeface="Calibri" charset="0"/>
              <a:cs typeface="Calibri" charset="0"/>
            </a:endParaRPr>
          </a:p>
          <a:p>
            <a:pPr algn="just"/>
            <a:r>
              <a:rPr lang="es-PE" sz="1400" dirty="0">
                <a:latin typeface="Calibri" charset="0"/>
                <a:ea typeface="Calibri" charset="0"/>
                <a:cs typeface="Calibri" charset="0"/>
              </a:rPr>
              <a:t>Existen multitudes de gráficos para elaborar los “mapas”; lo sustancial es que la empresa en cuestión “se identifique” con ellos y todos vean su trabajo en términos de valor añadido.</a:t>
            </a:r>
          </a:p>
        </p:txBody>
      </p:sp>
      <p:pic>
        <p:nvPicPr>
          <p:cNvPr id="8" name="Imagen 7"/>
          <p:cNvPicPr>
            <a:picLocks noChangeAspect="1"/>
          </p:cNvPicPr>
          <p:nvPr/>
        </p:nvPicPr>
        <p:blipFill>
          <a:blip r:embed="rId3"/>
          <a:stretch>
            <a:fillRect/>
          </a:stretch>
        </p:blipFill>
        <p:spPr>
          <a:xfrm>
            <a:off x="1011260" y="954885"/>
            <a:ext cx="114138" cy="117546"/>
          </a:xfrm>
          <a:prstGeom prst="rect">
            <a:avLst/>
          </a:prstGeom>
        </p:spPr>
      </p:pic>
      <p:sp>
        <p:nvSpPr>
          <p:cNvPr id="16" name="Rectángulo 15"/>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9" name="Imagen 8"/>
          <p:cNvPicPr>
            <a:picLocks noChangeAspect="1"/>
          </p:cNvPicPr>
          <p:nvPr/>
        </p:nvPicPr>
        <p:blipFill>
          <a:blip r:embed="rId3"/>
          <a:stretch>
            <a:fillRect/>
          </a:stretch>
        </p:blipFill>
        <p:spPr>
          <a:xfrm>
            <a:off x="1011260" y="1597073"/>
            <a:ext cx="114138" cy="117546"/>
          </a:xfrm>
          <a:prstGeom prst="rect">
            <a:avLst/>
          </a:prstGeom>
        </p:spPr>
      </p:pic>
      <p:pic>
        <p:nvPicPr>
          <p:cNvPr id="10" name="Imagen 9"/>
          <p:cNvPicPr>
            <a:picLocks noChangeAspect="1"/>
          </p:cNvPicPr>
          <p:nvPr/>
        </p:nvPicPr>
        <p:blipFill>
          <a:blip r:embed="rId3"/>
          <a:stretch>
            <a:fillRect/>
          </a:stretch>
        </p:blipFill>
        <p:spPr>
          <a:xfrm>
            <a:off x="1011260" y="2233577"/>
            <a:ext cx="114138" cy="117546"/>
          </a:xfrm>
          <a:prstGeom prst="rect">
            <a:avLst/>
          </a:prstGeom>
        </p:spPr>
      </p:pic>
      <p:pic>
        <p:nvPicPr>
          <p:cNvPr id="11" name="Imagen 10"/>
          <p:cNvPicPr>
            <a:picLocks noChangeAspect="1"/>
          </p:cNvPicPr>
          <p:nvPr/>
        </p:nvPicPr>
        <p:blipFill>
          <a:blip r:embed="rId3"/>
          <a:stretch>
            <a:fillRect/>
          </a:stretch>
        </p:blipFill>
        <p:spPr>
          <a:xfrm>
            <a:off x="1011260" y="2895325"/>
            <a:ext cx="114138" cy="117546"/>
          </a:xfrm>
          <a:prstGeom prst="rect">
            <a:avLst/>
          </a:prstGeom>
        </p:spPr>
      </p:pic>
      <p:pic>
        <p:nvPicPr>
          <p:cNvPr id="12" name="Imagen 11"/>
          <p:cNvPicPr>
            <a:picLocks noChangeAspect="1"/>
          </p:cNvPicPr>
          <p:nvPr/>
        </p:nvPicPr>
        <p:blipFill>
          <a:blip r:embed="rId4" cstate="print">
            <a:alphaModFix amt="42000"/>
            <a:extLst>
              <a:ext uri="{28A0092B-C50C-407E-A947-70E740481C1C}">
                <a14:useLocalDpi xmlns:a14="http://schemas.microsoft.com/office/drawing/2010/main" val="0"/>
              </a:ext>
            </a:extLst>
          </a:blip>
          <a:stretch>
            <a:fillRect/>
          </a:stretch>
        </p:blipFill>
        <p:spPr>
          <a:xfrm>
            <a:off x="6984999" y="3048772"/>
            <a:ext cx="1690689" cy="2185216"/>
          </a:xfrm>
          <a:prstGeom prst="rect">
            <a:avLst/>
          </a:prstGeom>
        </p:spPr>
      </p:pic>
      <p:sp>
        <p:nvSpPr>
          <p:cNvPr id="13" name="Rectangle 5">
            <a:extLst>
              <a:ext uri="{FF2B5EF4-FFF2-40B4-BE49-F238E27FC236}">
                <a16:creationId xmlns:a16="http://schemas.microsoft.com/office/drawing/2014/main" id="{F6A40EB9-B279-2343-8562-27ABAF734A28}"/>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CONCLUSIONES </a:t>
            </a:r>
          </a:p>
        </p:txBody>
      </p:sp>
    </p:spTree>
    <p:extLst>
      <p:ext uri="{BB962C8B-B14F-4D97-AF65-F5344CB8AC3E}">
        <p14:creationId xmlns:p14="http://schemas.microsoft.com/office/powerpoint/2010/main" val="2034184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5993558" cy="1046440"/>
          </a:xfrm>
          <a:prstGeom prst="rect">
            <a:avLst/>
          </a:prstGeom>
          <a:noFill/>
        </p:spPr>
        <p:txBody>
          <a:bodyPr wrap="square" lIns="0" tIns="0" rIns="0" bIns="0" rtlCol="0">
            <a:spAutoFit/>
          </a:bodyPr>
          <a:lstStyle/>
          <a:p>
            <a:pPr>
              <a:lnSpc>
                <a:spcPct val="90000"/>
              </a:lnSpc>
              <a:spcBef>
                <a:spcPts val="1000"/>
              </a:spcBef>
              <a:defRPr/>
            </a:pPr>
            <a:r>
              <a:rPr lang="es-PE" sz="2800" dirty="0">
                <a:solidFill>
                  <a:schemeClr val="bg1"/>
                </a:solidFill>
                <a:latin typeface="Graphik Regular" charset="0"/>
                <a:ea typeface="Graphik Regular" charset="0"/>
                <a:cs typeface="Graphik Regular" charset="0"/>
              </a:rPr>
              <a:t>EL MAPA </a:t>
            </a:r>
            <a:br>
              <a:rPr lang="es-PE" sz="2800" b="1" dirty="0">
                <a:solidFill>
                  <a:schemeClr val="bg1"/>
                </a:solidFill>
                <a:latin typeface="Calibri"/>
                <a:cs typeface="Calibri"/>
              </a:rPr>
            </a:br>
            <a:r>
              <a:rPr lang="es-PE" sz="2800" b="1" dirty="0">
                <a:solidFill>
                  <a:schemeClr val="bg1"/>
                </a:solidFill>
                <a:latin typeface="Graphik Bold" charset="0"/>
                <a:ea typeface="Graphik Bold" charset="0"/>
                <a:cs typeface="Graphik Bold" charset="0"/>
              </a:rPr>
              <a:t>DE PROCESOS</a:t>
            </a:r>
          </a:p>
          <a:p>
            <a:pPr>
              <a:lnSpc>
                <a:spcPct val="110000"/>
              </a:lnSpc>
              <a:defRPr/>
            </a:pPr>
            <a:endParaRPr lang="es-ES" sz="1600" dirty="0">
              <a:solidFill>
                <a:schemeClr val="bg1"/>
              </a:solidFill>
              <a:cs typeface="Calibri"/>
            </a:endParaRP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4003630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EDA42F00-38E7-0C47-BDD0-50DCE8597847}"/>
              </a:ext>
            </a:extLst>
          </p:cNvPr>
          <p:cNvSpPr/>
          <p:nvPr/>
        </p:nvSpPr>
        <p:spPr>
          <a:xfrm>
            <a:off x="683568" y="481236"/>
            <a:ext cx="909992" cy="193899"/>
          </a:xfrm>
          <a:prstGeom prst="rect">
            <a:avLst/>
          </a:prstGeom>
        </p:spPr>
        <p:txBody>
          <a:bodyPr wrap="square" lIns="0" tIns="0" rIns="0" bIns="0">
            <a:spAutoFit/>
          </a:bodyPr>
          <a:lstStyle/>
          <a:p>
            <a:pPr>
              <a:lnSpc>
                <a:spcPct val="90000"/>
              </a:lnSpc>
              <a:spcBef>
                <a:spcPts val="0"/>
              </a:spcBef>
              <a:defRPr/>
            </a:pPr>
            <a:r>
              <a:rPr lang="es-PE" sz="1400" b="1">
                <a:solidFill>
                  <a:srgbClr val="00B1C3"/>
                </a:solidFill>
                <a:latin typeface="Calibri" charset="0"/>
                <a:ea typeface="Calibri" charset="0"/>
                <a:cs typeface="Calibri" charset="0"/>
              </a:rPr>
              <a:t>ACTIVIDAD</a:t>
            </a:r>
            <a:endParaRPr lang="es-ES" sz="1600" b="1" dirty="0">
              <a:solidFill>
                <a:srgbClr val="00B1C3"/>
              </a:solidFill>
              <a:latin typeface="Calibri" charset="0"/>
              <a:ea typeface="Calibri" charset="0"/>
              <a:cs typeface="Calibri" charset="0"/>
            </a:endParaRPr>
          </a:p>
        </p:txBody>
      </p:sp>
      <p:grpSp>
        <p:nvGrpSpPr>
          <p:cNvPr id="9" name="Agrupar 7">
            <a:extLst>
              <a:ext uri="{FF2B5EF4-FFF2-40B4-BE49-F238E27FC236}">
                <a16:creationId xmlns:a16="http://schemas.microsoft.com/office/drawing/2014/main" id="{C1009D55-C843-C946-8EC7-F7F8D2C27332}"/>
              </a:ext>
            </a:extLst>
          </p:cNvPr>
          <p:cNvGrpSpPr/>
          <p:nvPr/>
        </p:nvGrpSpPr>
        <p:grpSpPr>
          <a:xfrm>
            <a:off x="514858" y="499074"/>
            <a:ext cx="131794" cy="132296"/>
            <a:chOff x="511902" y="912278"/>
            <a:chExt cx="281320" cy="282391"/>
          </a:xfrm>
        </p:grpSpPr>
        <p:sp>
          <p:nvSpPr>
            <p:cNvPr id="10" name="Elipse 9">
              <a:extLst>
                <a:ext uri="{FF2B5EF4-FFF2-40B4-BE49-F238E27FC236}">
                  <a16:creationId xmlns:a16="http://schemas.microsoft.com/office/drawing/2014/main" id="{84C8B161-EAED-6847-9CFF-F251AC09DD35}"/>
                </a:ext>
              </a:extLst>
            </p:cNvPr>
            <p:cNvSpPr/>
            <p:nvPr/>
          </p:nvSpPr>
          <p:spPr>
            <a:xfrm rot="5400000">
              <a:off x="511366" y="912814"/>
              <a:ext cx="282391" cy="281320"/>
            </a:xfrm>
            <a:prstGeom prst="ellipse">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1" name="Imagen 10">
              <a:extLst>
                <a:ext uri="{FF2B5EF4-FFF2-40B4-BE49-F238E27FC236}">
                  <a16:creationId xmlns:a16="http://schemas.microsoft.com/office/drawing/2014/main" id="{D994D540-FF38-FF46-85B2-E3A549079115}"/>
                </a:ext>
              </a:extLst>
            </p:cNvPr>
            <p:cNvPicPr>
              <a:picLocks noChangeAspect="1"/>
            </p:cNvPicPr>
            <p:nvPr/>
          </p:nvPicPr>
          <p:blipFill>
            <a:blip r:embed="rId3">
              <a:alphaModFix/>
              <a:lum bright="100000" contrast="100000"/>
            </a:blip>
            <a:stretch>
              <a:fillRect/>
            </a:stretch>
          </p:blipFill>
          <p:spPr>
            <a:xfrm rot="5400000">
              <a:off x="578093" y="979007"/>
              <a:ext cx="148937" cy="148937"/>
            </a:xfrm>
            <a:prstGeom prst="rect">
              <a:avLst/>
            </a:prstGeom>
          </p:spPr>
        </p:pic>
      </p:grpSp>
      <p:sp>
        <p:nvSpPr>
          <p:cNvPr id="12" name="Rectángulo 11"/>
          <p:cNvSpPr/>
          <p:nvPr/>
        </p:nvSpPr>
        <p:spPr>
          <a:xfrm>
            <a:off x="503238" y="912813"/>
            <a:ext cx="8172450" cy="4321175"/>
          </a:xfrm>
          <a:prstGeom prst="rect">
            <a:avLst/>
          </a:prstGeom>
          <a:solidFill>
            <a:srgbClr val="D1EFF4">
              <a:alpha val="4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0"/>
          <p:cNvSpPr/>
          <p:nvPr/>
        </p:nvSpPr>
        <p:spPr>
          <a:xfrm>
            <a:off x="684214" y="1245204"/>
            <a:ext cx="4604962" cy="507831"/>
          </a:xfrm>
          <a:prstGeom prst="rect">
            <a:avLst/>
          </a:prstGeom>
        </p:spPr>
        <p:txBody>
          <a:bodyPr wrap="square" lIns="0" tIns="0" rIns="0" bIns="0">
            <a:spAutoFit/>
          </a:bodyPr>
          <a:lstStyle/>
          <a:p>
            <a:pPr>
              <a:spcAft>
                <a:spcPts val="600"/>
              </a:spcAft>
            </a:pPr>
            <a:r>
              <a:rPr lang="es-ES" sz="1400" b="1" dirty="0">
                <a:latin typeface="Calibri" charset="0"/>
                <a:ea typeface="Calibri" charset="0"/>
                <a:cs typeface="Calibri" charset="0"/>
              </a:rPr>
              <a:t>ACTIVIDAD NO CALIFICADA:</a:t>
            </a:r>
            <a:endParaRPr lang="es-ES" sz="1400" dirty="0">
              <a:latin typeface="Calibri" charset="0"/>
              <a:ea typeface="Calibri" charset="0"/>
              <a:cs typeface="Calibri" charset="0"/>
            </a:endParaRPr>
          </a:p>
          <a:p>
            <a:pPr marL="223838" indent="-223838">
              <a:buFont typeface="+mj-lt"/>
              <a:buAutoNum type="arabicPeriod"/>
            </a:pPr>
            <a:r>
              <a:rPr lang="es-ES" sz="1400" dirty="0">
                <a:latin typeface="Calibri" charset="0"/>
                <a:ea typeface="Calibri" charset="0"/>
                <a:cs typeface="Calibri" charset="0"/>
              </a:rPr>
              <a:t>Seleccionar una empresa y generar el mapa de procesos.</a:t>
            </a:r>
          </a:p>
        </p:txBody>
      </p:sp>
      <p:pic>
        <p:nvPicPr>
          <p:cNvPr id="4" name="Imagen 3"/>
          <p:cNvPicPr>
            <a:picLocks noChangeAspect="1"/>
          </p:cNvPicPr>
          <p:nvPr/>
        </p:nvPicPr>
        <p:blipFill>
          <a:blip r:embed="rId4" cstate="print">
            <a:alphaModFix amt="25000"/>
            <a:extLst>
              <a:ext uri="{28A0092B-C50C-407E-A947-70E740481C1C}">
                <a14:useLocalDpi xmlns:a14="http://schemas.microsoft.com/office/drawing/2010/main" val="0"/>
              </a:ext>
            </a:extLst>
          </a:blip>
          <a:stretch>
            <a:fillRect/>
          </a:stretch>
        </p:blipFill>
        <p:spPr>
          <a:xfrm>
            <a:off x="6976674" y="3039428"/>
            <a:ext cx="1699014" cy="2194560"/>
          </a:xfrm>
          <a:prstGeom prst="rect">
            <a:avLst/>
          </a:prstGeom>
        </p:spPr>
      </p:pic>
    </p:spTree>
    <p:extLst>
      <p:ext uri="{BB962C8B-B14F-4D97-AF65-F5344CB8AC3E}">
        <p14:creationId xmlns:p14="http://schemas.microsoft.com/office/powerpoint/2010/main" val="8202571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EDA42F00-38E7-0C47-BDD0-50DCE8597847}"/>
              </a:ext>
            </a:extLst>
          </p:cNvPr>
          <p:cNvSpPr/>
          <p:nvPr/>
        </p:nvSpPr>
        <p:spPr>
          <a:xfrm>
            <a:off x="683568" y="481236"/>
            <a:ext cx="909992" cy="193899"/>
          </a:xfrm>
          <a:prstGeom prst="rect">
            <a:avLst/>
          </a:prstGeom>
        </p:spPr>
        <p:txBody>
          <a:bodyPr wrap="square" lIns="0" tIns="0" rIns="0" bIns="0">
            <a:spAutoFit/>
          </a:bodyPr>
          <a:lstStyle/>
          <a:p>
            <a:pPr>
              <a:lnSpc>
                <a:spcPct val="90000"/>
              </a:lnSpc>
              <a:spcBef>
                <a:spcPts val="0"/>
              </a:spcBef>
              <a:defRPr/>
            </a:pPr>
            <a:r>
              <a:rPr lang="es-PE" sz="1400" b="1">
                <a:solidFill>
                  <a:srgbClr val="00B1C3"/>
                </a:solidFill>
                <a:latin typeface="Calibri" charset="0"/>
                <a:ea typeface="Calibri" charset="0"/>
                <a:cs typeface="Calibri" charset="0"/>
              </a:rPr>
              <a:t>ACTIVIDAD</a:t>
            </a:r>
            <a:endParaRPr lang="es-ES" sz="1600" b="1" dirty="0">
              <a:solidFill>
                <a:srgbClr val="00B1C3"/>
              </a:solidFill>
              <a:latin typeface="Calibri" charset="0"/>
              <a:ea typeface="Calibri" charset="0"/>
              <a:cs typeface="Calibri" charset="0"/>
            </a:endParaRPr>
          </a:p>
        </p:txBody>
      </p:sp>
      <p:grpSp>
        <p:nvGrpSpPr>
          <p:cNvPr id="9" name="Agrupar 7">
            <a:extLst>
              <a:ext uri="{FF2B5EF4-FFF2-40B4-BE49-F238E27FC236}">
                <a16:creationId xmlns:a16="http://schemas.microsoft.com/office/drawing/2014/main" id="{C1009D55-C843-C946-8EC7-F7F8D2C27332}"/>
              </a:ext>
            </a:extLst>
          </p:cNvPr>
          <p:cNvGrpSpPr/>
          <p:nvPr/>
        </p:nvGrpSpPr>
        <p:grpSpPr>
          <a:xfrm>
            <a:off x="514858" y="499074"/>
            <a:ext cx="131794" cy="132296"/>
            <a:chOff x="511902" y="912278"/>
            <a:chExt cx="281320" cy="282391"/>
          </a:xfrm>
        </p:grpSpPr>
        <p:sp>
          <p:nvSpPr>
            <p:cNvPr id="10" name="Elipse 9">
              <a:extLst>
                <a:ext uri="{FF2B5EF4-FFF2-40B4-BE49-F238E27FC236}">
                  <a16:creationId xmlns:a16="http://schemas.microsoft.com/office/drawing/2014/main" id="{84C8B161-EAED-6847-9CFF-F251AC09DD35}"/>
                </a:ext>
              </a:extLst>
            </p:cNvPr>
            <p:cNvSpPr/>
            <p:nvPr/>
          </p:nvSpPr>
          <p:spPr>
            <a:xfrm rot="5400000">
              <a:off x="511366" y="912814"/>
              <a:ext cx="282391" cy="281320"/>
            </a:xfrm>
            <a:prstGeom prst="ellipse">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1" name="Imagen 10">
              <a:extLst>
                <a:ext uri="{FF2B5EF4-FFF2-40B4-BE49-F238E27FC236}">
                  <a16:creationId xmlns:a16="http://schemas.microsoft.com/office/drawing/2014/main" id="{D994D540-FF38-FF46-85B2-E3A549079115}"/>
                </a:ext>
              </a:extLst>
            </p:cNvPr>
            <p:cNvPicPr>
              <a:picLocks noChangeAspect="1"/>
            </p:cNvPicPr>
            <p:nvPr/>
          </p:nvPicPr>
          <p:blipFill>
            <a:blip r:embed="rId3">
              <a:alphaModFix/>
              <a:lum bright="100000" contrast="100000"/>
            </a:blip>
            <a:stretch>
              <a:fillRect/>
            </a:stretch>
          </p:blipFill>
          <p:spPr>
            <a:xfrm rot="5400000">
              <a:off x="578093" y="979007"/>
              <a:ext cx="148937" cy="148937"/>
            </a:xfrm>
            <a:prstGeom prst="rect">
              <a:avLst/>
            </a:prstGeom>
          </p:spPr>
        </p:pic>
      </p:grpSp>
      <p:sp>
        <p:nvSpPr>
          <p:cNvPr id="12" name="Rectángulo 11"/>
          <p:cNvSpPr/>
          <p:nvPr/>
        </p:nvSpPr>
        <p:spPr>
          <a:xfrm>
            <a:off x="503238" y="912813"/>
            <a:ext cx="8172450" cy="4321175"/>
          </a:xfrm>
          <a:prstGeom prst="rect">
            <a:avLst/>
          </a:prstGeom>
          <a:solidFill>
            <a:srgbClr val="D1EFF4">
              <a:alpha val="4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0"/>
          <p:cNvSpPr/>
          <p:nvPr/>
        </p:nvSpPr>
        <p:spPr>
          <a:xfrm>
            <a:off x="684214" y="1245204"/>
            <a:ext cx="4604962" cy="1585049"/>
          </a:xfrm>
          <a:prstGeom prst="rect">
            <a:avLst/>
          </a:prstGeom>
        </p:spPr>
        <p:txBody>
          <a:bodyPr wrap="square" lIns="0" tIns="0" rIns="0" bIns="0">
            <a:spAutoFit/>
          </a:bodyPr>
          <a:lstStyle/>
          <a:p>
            <a:pPr>
              <a:spcAft>
                <a:spcPts val="600"/>
              </a:spcAft>
            </a:pPr>
            <a:r>
              <a:rPr lang="es-ES" sz="1400" b="1" dirty="0">
                <a:latin typeface="Calibri" charset="0"/>
                <a:ea typeface="Calibri" charset="0"/>
                <a:cs typeface="Calibri" charset="0"/>
              </a:rPr>
              <a:t>ACTIVIDAD NO CALIFICADA:</a:t>
            </a:r>
            <a:endParaRPr lang="es-ES" sz="1400" dirty="0">
              <a:latin typeface="Calibri" charset="0"/>
              <a:ea typeface="Calibri" charset="0"/>
              <a:cs typeface="Calibri" charset="0"/>
            </a:endParaRPr>
          </a:p>
          <a:p>
            <a:pPr marL="223838" indent="-223838">
              <a:buFont typeface="+mj-lt"/>
              <a:buAutoNum type="arabicPeriod"/>
            </a:pPr>
            <a:r>
              <a:rPr lang="es-ES" sz="1400" dirty="0">
                <a:latin typeface="Calibri" charset="0"/>
                <a:ea typeface="Calibri" charset="0"/>
                <a:cs typeface="Calibri" charset="0"/>
              </a:rPr>
              <a:t>Seleccionar una empresa y elabora un esquema de procesos.</a:t>
            </a:r>
          </a:p>
          <a:p>
            <a:pPr marL="223838" indent="-223838">
              <a:buFont typeface="+mj-lt"/>
              <a:buAutoNum type="arabicPeriod"/>
            </a:pPr>
            <a:r>
              <a:rPr lang="es-ES" sz="1400" dirty="0">
                <a:latin typeface="Calibri" charset="0"/>
                <a:ea typeface="Calibri" charset="0"/>
                <a:cs typeface="Calibri" charset="0"/>
              </a:rPr>
              <a:t>En base a lo anterior, elabora la Matriz de interacciones.</a:t>
            </a:r>
          </a:p>
          <a:p>
            <a:pPr marL="223838" indent="-223838">
              <a:buFont typeface="+mj-lt"/>
              <a:buAutoNum type="arabicPeriod"/>
            </a:pPr>
            <a:r>
              <a:rPr lang="es-ES" sz="1400" dirty="0">
                <a:latin typeface="Calibri" charset="0"/>
                <a:ea typeface="Calibri" charset="0"/>
                <a:cs typeface="Calibri" charset="0"/>
              </a:rPr>
              <a:t>Selecciona un proceso del esquema de Procesos y elabora el Escenario del proceso.</a:t>
            </a:r>
          </a:p>
          <a:p>
            <a:pPr marL="223838" indent="-223838">
              <a:buFont typeface="+mj-lt"/>
              <a:buAutoNum type="arabicPeriod"/>
            </a:pPr>
            <a:endParaRPr lang="es-ES" sz="1400" dirty="0">
              <a:latin typeface="Calibri" charset="0"/>
              <a:ea typeface="Calibri" charset="0"/>
              <a:cs typeface="Calibri" charset="0"/>
            </a:endParaRPr>
          </a:p>
        </p:txBody>
      </p:sp>
      <p:pic>
        <p:nvPicPr>
          <p:cNvPr id="4" name="Imagen 3"/>
          <p:cNvPicPr>
            <a:picLocks noChangeAspect="1"/>
          </p:cNvPicPr>
          <p:nvPr/>
        </p:nvPicPr>
        <p:blipFill>
          <a:blip r:embed="rId4" cstate="print">
            <a:alphaModFix amt="25000"/>
            <a:extLst>
              <a:ext uri="{28A0092B-C50C-407E-A947-70E740481C1C}">
                <a14:useLocalDpi xmlns:a14="http://schemas.microsoft.com/office/drawing/2010/main" val="0"/>
              </a:ext>
            </a:extLst>
          </a:blip>
          <a:stretch>
            <a:fillRect/>
          </a:stretch>
        </p:blipFill>
        <p:spPr>
          <a:xfrm>
            <a:off x="6976674" y="3039428"/>
            <a:ext cx="1699014" cy="2194560"/>
          </a:xfrm>
          <a:prstGeom prst="rect">
            <a:avLst/>
          </a:prstGeom>
        </p:spPr>
      </p:pic>
    </p:spTree>
    <p:extLst>
      <p:ext uri="{BB962C8B-B14F-4D97-AF65-F5344CB8AC3E}">
        <p14:creationId xmlns:p14="http://schemas.microsoft.com/office/powerpoint/2010/main" val="13187003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0"/>
            <a:ext cx="9144000" cy="5715000"/>
          </a:xfrm>
          <a:prstGeom prst="rect">
            <a:avLst/>
          </a:prstGeom>
          <a:solidFill>
            <a:srgbClr val="8DCB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CuadroTexto 6">
            <a:extLst>
              <a:ext uri="{FF2B5EF4-FFF2-40B4-BE49-F238E27FC236}">
                <a16:creationId xmlns:a16="http://schemas.microsoft.com/office/drawing/2014/main" id="{4C9F27E8-E0F0-CF48-B2E7-A2617B9B1DEA}"/>
              </a:ext>
            </a:extLst>
          </p:cNvPr>
          <p:cNvSpPr txBox="1"/>
          <p:nvPr/>
        </p:nvSpPr>
        <p:spPr>
          <a:xfrm>
            <a:off x="2519363"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BIBLIOGRAFÍA</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6" name="Imagen 5">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528619" y="2194222"/>
            <a:ext cx="202176" cy="208211"/>
          </a:xfrm>
          <a:prstGeom prst="rect">
            <a:avLst/>
          </a:prstGeom>
        </p:spPr>
      </p:pic>
      <p:pic>
        <p:nvPicPr>
          <p:cNvPr id="11" name="Imagen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946970"/>
            <a:ext cx="2072061" cy="3898064"/>
          </a:xfrm>
          <a:prstGeom prst="rect">
            <a:avLst/>
          </a:prstGeom>
        </p:spPr>
      </p:pic>
    </p:spTree>
    <p:extLst>
      <p:ext uri="{BB962C8B-B14F-4D97-AF65-F5344CB8AC3E}">
        <p14:creationId xmlns:p14="http://schemas.microsoft.com/office/powerpoint/2010/main" val="5966765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object 7"/>
          <p:cNvSpPr txBox="1"/>
          <p:nvPr/>
        </p:nvSpPr>
        <p:spPr>
          <a:xfrm>
            <a:off x="1279008" y="917823"/>
            <a:ext cx="5418571" cy="1508105"/>
          </a:xfrm>
          <a:prstGeom prst="rect">
            <a:avLst/>
          </a:prstGeom>
        </p:spPr>
        <p:txBody>
          <a:bodyPr vert="horz" wrap="square" lIns="0" tIns="0" rIns="0" bIns="0" rtlCol="0">
            <a:spAutoFit/>
          </a:bodyPr>
          <a:lstStyle/>
          <a:p>
            <a:pPr>
              <a:spcBef>
                <a:spcPts val="0"/>
              </a:spcBef>
              <a:buSzPct val="100000"/>
            </a:pPr>
            <a:r>
              <a:rPr lang="es" sz="1400" dirty="0">
                <a:latin typeface="Calibri" charset="0"/>
                <a:ea typeface="Calibri" charset="0"/>
                <a:cs typeface="Calibri" charset="0"/>
              </a:rPr>
              <a:t>Jose Antonio Perez Fernandez de Velasco (2004). “Gestión por Procesos – Cómo utilizar ISO 9001:2000 para mejorar la gestión de la organización”. España, Madrid. Editorial ESIC. </a:t>
            </a:r>
          </a:p>
          <a:p>
            <a:pPr>
              <a:spcBef>
                <a:spcPts val="0"/>
              </a:spcBef>
              <a:buSzPct val="100000"/>
            </a:pPr>
            <a:endParaRPr lang="es-ES" sz="1400" dirty="0">
              <a:latin typeface="Calibri" charset="0"/>
              <a:ea typeface="Calibri" charset="0"/>
              <a:cs typeface="Calibri" charset="0"/>
            </a:endParaRPr>
          </a:p>
          <a:p>
            <a:pPr>
              <a:spcBef>
                <a:spcPts val="0"/>
              </a:spcBef>
              <a:buSzPct val="100000"/>
            </a:pPr>
            <a:r>
              <a:rPr lang="es" sz="1400" dirty="0">
                <a:latin typeface="Calibri" charset="0"/>
                <a:ea typeface="Calibri" charset="0"/>
                <a:cs typeface="Calibri" charset="0"/>
              </a:rPr>
              <a:t>Jaime Beltrán, Miguel Angel Carmona, Remigio Carrasco, Miguel Angel Rivas y Fernando Tejedor (2009). “Guía para una Gestión Basada en Procesos”. (2a ed.) España: Centro Andaluz para la Excelencia en la Gestión</a:t>
            </a:r>
          </a:p>
        </p:txBody>
      </p:sp>
      <p:pic>
        <p:nvPicPr>
          <p:cNvPr id="9" name="Imagen 8"/>
          <p:cNvPicPr>
            <a:picLocks noChangeAspect="1"/>
          </p:cNvPicPr>
          <p:nvPr/>
        </p:nvPicPr>
        <p:blipFill>
          <a:blip r:embed="rId2"/>
          <a:stretch>
            <a:fillRect/>
          </a:stretch>
        </p:blipFill>
        <p:spPr>
          <a:xfrm>
            <a:off x="1008064" y="959114"/>
            <a:ext cx="103867" cy="106967"/>
          </a:xfrm>
          <a:prstGeom prst="rect">
            <a:avLst/>
          </a:prstGeom>
        </p:spPr>
      </p:pic>
      <p:sp>
        <p:nvSpPr>
          <p:cNvPr id="19" name="Rectángulo 18"/>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8" name="Imagen 7"/>
          <p:cNvPicPr>
            <a:picLocks noChangeAspect="1"/>
          </p:cNvPicPr>
          <p:nvPr/>
        </p:nvPicPr>
        <p:blipFill>
          <a:blip r:embed="rId2"/>
          <a:stretch>
            <a:fillRect/>
          </a:stretch>
        </p:blipFill>
        <p:spPr>
          <a:xfrm>
            <a:off x="1008064" y="1834028"/>
            <a:ext cx="103867" cy="106967"/>
          </a:xfrm>
          <a:prstGeom prst="rect">
            <a:avLst/>
          </a:prstGeom>
        </p:spPr>
      </p:pic>
      <p:pic>
        <p:nvPicPr>
          <p:cNvPr id="10" name="Imagen 9"/>
          <p:cNvPicPr>
            <a:picLocks noChangeAspect="1"/>
          </p:cNvPicPr>
          <p:nvPr/>
        </p:nvPicPr>
        <p:blipFill>
          <a:blip r:embed="rId3" cstate="print">
            <a:alphaModFix amt="42000"/>
            <a:extLst>
              <a:ext uri="{28A0092B-C50C-407E-A947-70E740481C1C}">
                <a14:useLocalDpi xmlns:a14="http://schemas.microsoft.com/office/drawing/2010/main" val="0"/>
              </a:ext>
            </a:extLst>
          </a:blip>
          <a:stretch>
            <a:fillRect/>
          </a:stretch>
        </p:blipFill>
        <p:spPr>
          <a:xfrm>
            <a:off x="6985000" y="3036889"/>
            <a:ext cx="1690688" cy="2197100"/>
          </a:xfrm>
          <a:prstGeom prst="rect">
            <a:avLst/>
          </a:prstGeom>
        </p:spPr>
      </p:pic>
      <p:sp>
        <p:nvSpPr>
          <p:cNvPr id="11" name="Rectangle 5">
            <a:extLst>
              <a:ext uri="{FF2B5EF4-FFF2-40B4-BE49-F238E27FC236}">
                <a16:creationId xmlns:a16="http://schemas.microsoft.com/office/drawing/2014/main" id="{557CC4A5-0ABC-A440-96D5-751C7751053E}"/>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BIBLIOGRAFÍA</a:t>
            </a:r>
          </a:p>
        </p:txBody>
      </p:sp>
    </p:spTree>
    <p:extLst>
      <p:ext uri="{BB962C8B-B14F-4D97-AF65-F5344CB8AC3E}">
        <p14:creationId xmlns:p14="http://schemas.microsoft.com/office/powerpoint/2010/main" val="17424011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3" name="Imagen 2"/>
          <p:cNvPicPr>
            <a:picLocks noChangeAspect="1"/>
          </p:cNvPicPr>
          <p:nvPr/>
        </p:nvPicPr>
        <p:blipFill>
          <a:blip r:embed="rId2"/>
          <a:stretch>
            <a:fillRect/>
          </a:stretch>
        </p:blipFill>
        <p:spPr>
          <a:xfrm>
            <a:off x="3924199" y="2666298"/>
            <a:ext cx="1295601" cy="386803"/>
          </a:xfrm>
          <a:prstGeom prst="rect">
            <a:avLst/>
          </a:prstGeom>
        </p:spPr>
      </p:pic>
    </p:spTree>
    <p:extLst>
      <p:ext uri="{BB962C8B-B14F-4D97-AF65-F5344CB8AC3E}">
        <p14:creationId xmlns:p14="http://schemas.microsoft.com/office/powerpoint/2010/main" val="2354163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EL MAPA DE PROCESOS</a:t>
            </a:r>
          </a:p>
        </p:txBody>
      </p:sp>
      <p:sp>
        <p:nvSpPr>
          <p:cNvPr id="10" name="Rectángulo redondeado 9"/>
          <p:cNvSpPr/>
          <p:nvPr/>
        </p:nvSpPr>
        <p:spPr>
          <a:xfrm>
            <a:off x="1299260" y="1882588"/>
            <a:ext cx="6615957" cy="2339788"/>
          </a:xfrm>
          <a:prstGeom prst="roundRect">
            <a:avLst>
              <a:gd name="adj" fmla="val 8568"/>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1" name="Imagen 10"/>
          <p:cNvPicPr>
            <a:picLocks noChangeAspect="1"/>
          </p:cNvPicPr>
          <p:nvPr/>
        </p:nvPicPr>
        <p:blipFill rotWithShape="1">
          <a:blip r:embed="rId2"/>
          <a:srcRect l="30026" r="24147" b="47890"/>
          <a:stretch/>
        </p:blipFill>
        <p:spPr>
          <a:xfrm>
            <a:off x="1577171" y="1410107"/>
            <a:ext cx="546847" cy="920717"/>
          </a:xfrm>
          <a:prstGeom prst="rect">
            <a:avLst/>
          </a:prstGeom>
        </p:spPr>
      </p:pic>
      <p:sp>
        <p:nvSpPr>
          <p:cNvPr id="12" name="object 7"/>
          <p:cNvSpPr txBox="1"/>
          <p:nvPr/>
        </p:nvSpPr>
        <p:spPr>
          <a:xfrm>
            <a:off x="1690997" y="2402902"/>
            <a:ext cx="5811844" cy="1477328"/>
          </a:xfrm>
          <a:prstGeom prst="rect">
            <a:avLst/>
          </a:prstGeom>
        </p:spPr>
        <p:txBody>
          <a:bodyPr vert="horz" wrap="square" lIns="0" tIns="0" rIns="0" bIns="0" rtlCol="0">
            <a:spAutoFit/>
          </a:bodyPr>
          <a:lstStyle/>
          <a:p>
            <a:pPr marL="11725">
              <a:buSzPct val="100000"/>
              <a:tabLst>
                <a:tab pos="121285" algn="l"/>
              </a:tabLst>
            </a:pPr>
            <a:r>
              <a:rPr lang="es-ES_tradnl" sz="1600" spc="-10" dirty="0">
                <a:solidFill>
                  <a:schemeClr val="bg1"/>
                </a:solidFill>
                <a:latin typeface="Calibri" charset="0"/>
                <a:ea typeface="Calibri" charset="0"/>
                <a:cs typeface="Calibri" charset="0"/>
              </a:rPr>
              <a:t>El Mapa de Procesos es una representación gráfica de la estructura de procesos que conforman el Sistema de Gestión de una Empresa.</a:t>
            </a:r>
          </a:p>
          <a:p>
            <a:pPr marL="11725">
              <a:buSzPct val="100000"/>
              <a:tabLst>
                <a:tab pos="121285" algn="l"/>
              </a:tabLst>
            </a:pPr>
            <a:endParaRPr lang="es-ES_tradnl" sz="1600" spc="-10" dirty="0">
              <a:solidFill>
                <a:schemeClr val="bg1"/>
              </a:solidFill>
              <a:latin typeface="Calibri" charset="0"/>
              <a:ea typeface="Calibri" charset="0"/>
              <a:cs typeface="Calibri" charset="0"/>
            </a:endParaRPr>
          </a:p>
          <a:p>
            <a:pPr marL="11725">
              <a:buSzPct val="100000"/>
              <a:tabLst>
                <a:tab pos="121285" algn="l"/>
              </a:tabLst>
            </a:pPr>
            <a:r>
              <a:rPr lang="es-ES_tradnl" sz="1600" spc="-10" dirty="0">
                <a:solidFill>
                  <a:schemeClr val="bg1"/>
                </a:solidFill>
                <a:latin typeface="Calibri" charset="0"/>
                <a:ea typeface="Calibri" charset="0"/>
                <a:cs typeface="Calibri" charset="0"/>
              </a:rPr>
              <a:t>Describe la actividad de la organización</a:t>
            </a:r>
          </a:p>
          <a:p>
            <a:endParaRPr lang="es-ES_tradnl" sz="1600" dirty="0">
              <a:solidFill>
                <a:schemeClr val="bg1"/>
              </a:solidFill>
              <a:latin typeface="Calibri" charset="0"/>
              <a:ea typeface="Calibri" charset="0"/>
              <a:cs typeface="Calibri" charset="0"/>
            </a:endParaRPr>
          </a:p>
          <a:p>
            <a:pPr algn="r"/>
            <a:r>
              <a:rPr lang="es-ES_tradnl" sz="1400" dirty="0">
                <a:solidFill>
                  <a:schemeClr val="bg1"/>
                </a:solidFill>
                <a:latin typeface="Calibri" charset="0"/>
                <a:ea typeface="Calibri" charset="0"/>
                <a:cs typeface="Calibri" charset="0"/>
              </a:rPr>
              <a:t>Beltrán, Carmona, Rivas y Tejedor 2009: 31</a:t>
            </a:r>
          </a:p>
        </p:txBody>
      </p:sp>
    </p:spTree>
    <p:extLst>
      <p:ext uri="{BB962C8B-B14F-4D97-AF65-F5344CB8AC3E}">
        <p14:creationId xmlns:p14="http://schemas.microsoft.com/office/powerpoint/2010/main" val="1628596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EL MAPA DE PROCESOS</a:t>
            </a:r>
          </a:p>
        </p:txBody>
      </p:sp>
      <p:sp>
        <p:nvSpPr>
          <p:cNvPr id="5" name="Rectángulo 4"/>
          <p:cNvSpPr/>
          <p:nvPr/>
        </p:nvSpPr>
        <p:spPr>
          <a:xfrm>
            <a:off x="506413" y="915988"/>
            <a:ext cx="4572000" cy="246221"/>
          </a:xfrm>
          <a:prstGeom prst="rect">
            <a:avLst/>
          </a:prstGeom>
        </p:spPr>
        <p:txBody>
          <a:bodyPr lIns="0" tIns="0" rIns="0" bIns="0">
            <a:spAutoFit/>
          </a:bodyPr>
          <a:lstStyle/>
          <a:p>
            <a:pPr lvl="0"/>
            <a:r>
              <a:rPr lang="es-PE" sz="1600" b="1" dirty="0">
                <a:latin typeface="Calibri" charset="0"/>
                <a:ea typeface="Calibri" charset="0"/>
                <a:cs typeface="Calibri" charset="0"/>
              </a:rPr>
              <a:t>TENEMOS 3 TIPOS DE PROCESOS DIFERENTES:</a:t>
            </a:r>
            <a:endParaRPr lang="es-ES" sz="1600" b="1" dirty="0">
              <a:latin typeface="Calibri" charset="0"/>
              <a:ea typeface="Calibri" charset="0"/>
              <a:cs typeface="Calibri" charset="0"/>
            </a:endParaRPr>
          </a:p>
        </p:txBody>
      </p:sp>
      <p:grpSp>
        <p:nvGrpSpPr>
          <p:cNvPr id="29" name="Agrupar 28"/>
          <p:cNvGrpSpPr/>
          <p:nvPr/>
        </p:nvGrpSpPr>
        <p:grpSpPr>
          <a:xfrm>
            <a:off x="627845" y="1549556"/>
            <a:ext cx="3767954" cy="2317592"/>
            <a:chOff x="1096197" y="1551547"/>
            <a:chExt cx="3299205" cy="1954512"/>
          </a:xfrm>
        </p:grpSpPr>
        <p:sp>
          <p:nvSpPr>
            <p:cNvPr id="6" name="Rectángulo redondeado 5"/>
            <p:cNvSpPr/>
            <p:nvPr/>
          </p:nvSpPr>
          <p:spPr>
            <a:xfrm>
              <a:off x="1096198" y="1551547"/>
              <a:ext cx="3296415" cy="592298"/>
            </a:xfrm>
            <a:prstGeom prst="roundRect">
              <a:avLst>
                <a:gd name="adj" fmla="val 50000"/>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113" indent="657225">
                <a:buSzPct val="100000"/>
                <a:tabLst>
                  <a:tab pos="120650" algn="l"/>
                  <a:tab pos="663575" algn="l"/>
                </a:tabLst>
              </a:pPr>
              <a:r>
                <a:rPr lang="es-ES_tradnl" sz="1500" b="1" spc="-10" dirty="0">
                  <a:solidFill>
                    <a:schemeClr val="bg1"/>
                  </a:solidFill>
                  <a:latin typeface="Calibri" charset="0"/>
                  <a:ea typeface="Calibri" charset="0"/>
                  <a:cs typeface="Calibri" charset="0"/>
                </a:rPr>
                <a:t>PROCESOS ESTRATÉGICOS.</a:t>
              </a:r>
            </a:p>
          </p:txBody>
        </p:sp>
        <p:sp>
          <p:nvSpPr>
            <p:cNvPr id="33" name="Elipse 32"/>
            <p:cNvSpPr/>
            <p:nvPr/>
          </p:nvSpPr>
          <p:spPr>
            <a:xfrm>
              <a:off x="1141139" y="1560440"/>
              <a:ext cx="563678" cy="563678"/>
            </a:xfrm>
            <a:prstGeom prst="ellipse">
              <a:avLst/>
            </a:prstGeom>
            <a:solidFill>
              <a:srgbClr val="007B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7" name="Elipse 6"/>
            <p:cNvSpPr/>
            <p:nvPr/>
          </p:nvSpPr>
          <p:spPr>
            <a:xfrm>
              <a:off x="1096197" y="1562258"/>
              <a:ext cx="563678" cy="563678"/>
            </a:xfrm>
            <a:prstGeom prst="ellipse">
              <a:avLst/>
            </a:prstGeom>
            <a:solidFill>
              <a:schemeClr val="bg1"/>
            </a:solidFill>
            <a:ln>
              <a:solidFill>
                <a:srgbClr val="00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dirty="0"/>
            </a:p>
          </p:txBody>
        </p:sp>
        <p:sp>
          <p:nvSpPr>
            <p:cNvPr id="8" name="Rectángulo redondeado 7"/>
            <p:cNvSpPr/>
            <p:nvPr/>
          </p:nvSpPr>
          <p:spPr>
            <a:xfrm>
              <a:off x="1096198" y="2235204"/>
              <a:ext cx="3296415" cy="596101"/>
            </a:xfrm>
            <a:prstGeom prst="roundRect">
              <a:avLst>
                <a:gd name="adj" fmla="val 50000"/>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68338">
                <a:lnSpc>
                  <a:spcPct val="90000"/>
                </a:lnSpc>
                <a:buSzPct val="100000"/>
                <a:tabLst>
                  <a:tab pos="120650" algn="l"/>
                </a:tabLst>
              </a:pPr>
              <a:r>
                <a:rPr lang="es-ES_tradnl" sz="1500" b="1" spc="-10" dirty="0">
                  <a:solidFill>
                    <a:schemeClr val="bg1"/>
                  </a:solidFill>
                  <a:latin typeface="Calibri" charset="0"/>
                  <a:ea typeface="Calibri" charset="0"/>
                  <a:cs typeface="Calibri" charset="0"/>
                </a:rPr>
                <a:t>PROCESOS OPERATIVOS, </a:t>
              </a:r>
              <a:br>
                <a:rPr lang="es-ES_tradnl" sz="1500" b="1" spc="-10" dirty="0">
                  <a:solidFill>
                    <a:schemeClr val="bg1"/>
                  </a:solidFill>
                  <a:latin typeface="Calibri" charset="0"/>
                  <a:ea typeface="Calibri" charset="0"/>
                  <a:cs typeface="Calibri" charset="0"/>
                </a:rPr>
              </a:br>
              <a:r>
                <a:rPr lang="es-ES_tradnl" sz="1500" b="1" spc="-10" dirty="0">
                  <a:solidFill>
                    <a:schemeClr val="bg1"/>
                  </a:solidFill>
                  <a:latin typeface="Calibri" charset="0"/>
                  <a:ea typeface="Calibri" charset="0"/>
                  <a:cs typeface="Calibri" charset="0"/>
                </a:rPr>
                <a:t>O DE PRESTACIÓN DE SERVICIOS.</a:t>
              </a:r>
            </a:p>
          </p:txBody>
        </p:sp>
        <p:sp>
          <p:nvSpPr>
            <p:cNvPr id="10" name="Rectángulo redondeado 9"/>
            <p:cNvSpPr/>
            <p:nvPr/>
          </p:nvSpPr>
          <p:spPr>
            <a:xfrm>
              <a:off x="1098987" y="2911661"/>
              <a:ext cx="3296415" cy="594398"/>
            </a:xfrm>
            <a:prstGeom prst="roundRect">
              <a:avLst>
                <a:gd name="adj" fmla="val 50000"/>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68338">
                <a:lnSpc>
                  <a:spcPct val="90000"/>
                </a:lnSpc>
                <a:buSzPct val="100000"/>
                <a:tabLst>
                  <a:tab pos="120650" algn="l"/>
                </a:tabLst>
              </a:pPr>
              <a:r>
                <a:rPr lang="es-ES_tradnl" sz="1500" b="1" spc="-10" dirty="0">
                  <a:solidFill>
                    <a:schemeClr val="bg1"/>
                  </a:solidFill>
                  <a:latin typeface="Calibri" charset="0"/>
                  <a:ea typeface="Calibri" charset="0"/>
                  <a:cs typeface="Calibri" charset="0"/>
                </a:rPr>
                <a:t>PROCESOS DE SOPORTE O </a:t>
              </a:r>
              <a:br>
                <a:rPr lang="es-ES_tradnl" sz="1500" b="1" spc="-10" dirty="0">
                  <a:solidFill>
                    <a:schemeClr val="bg1"/>
                  </a:solidFill>
                  <a:latin typeface="Calibri" charset="0"/>
                  <a:ea typeface="Calibri" charset="0"/>
                  <a:cs typeface="Calibri" charset="0"/>
                </a:rPr>
              </a:br>
              <a:r>
                <a:rPr lang="es-ES_tradnl" sz="1500" b="1" spc="-10" dirty="0">
                  <a:solidFill>
                    <a:schemeClr val="bg1"/>
                  </a:solidFill>
                  <a:latin typeface="Calibri" charset="0"/>
                  <a:ea typeface="Calibri" charset="0"/>
                  <a:cs typeface="Calibri" charset="0"/>
                </a:rPr>
                <a:t>APOYO TÉCNICO.</a:t>
              </a:r>
            </a:p>
          </p:txBody>
        </p:sp>
        <p:sp>
          <p:nvSpPr>
            <p:cNvPr id="11" name="Elipse 10"/>
            <p:cNvSpPr/>
            <p:nvPr/>
          </p:nvSpPr>
          <p:spPr>
            <a:xfrm>
              <a:off x="1141138" y="2922398"/>
              <a:ext cx="563678" cy="563678"/>
            </a:xfrm>
            <a:prstGeom prst="ellipse">
              <a:avLst/>
            </a:prstGeom>
            <a:solidFill>
              <a:srgbClr val="513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30" name="Elipse 29"/>
            <p:cNvSpPr/>
            <p:nvPr/>
          </p:nvSpPr>
          <p:spPr>
            <a:xfrm>
              <a:off x="1096197" y="2922398"/>
              <a:ext cx="563678" cy="563678"/>
            </a:xfrm>
            <a:prstGeom prst="ellipse">
              <a:avLst/>
            </a:prstGeom>
            <a:solidFill>
              <a:schemeClr val="bg1"/>
            </a:solidFill>
            <a:ln>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31" name="Elipse 30"/>
            <p:cNvSpPr/>
            <p:nvPr/>
          </p:nvSpPr>
          <p:spPr>
            <a:xfrm>
              <a:off x="1141138" y="2245914"/>
              <a:ext cx="563678" cy="563678"/>
            </a:xfrm>
            <a:prstGeom prst="ellipse">
              <a:avLst/>
            </a:prstGeom>
            <a:solidFill>
              <a:srgbClr val="719E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32" name="Elipse 31"/>
            <p:cNvSpPr/>
            <p:nvPr/>
          </p:nvSpPr>
          <p:spPr>
            <a:xfrm>
              <a:off x="1096197" y="2245914"/>
              <a:ext cx="563678" cy="563678"/>
            </a:xfrm>
            <a:prstGeom prst="ellipse">
              <a:avLst/>
            </a:prstGeom>
            <a:solidFill>
              <a:schemeClr val="bg1"/>
            </a:solidFill>
            <a:ln>
              <a:solidFill>
                <a:srgbClr val="8EC5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grpSp>
      <p:pic>
        <p:nvPicPr>
          <p:cNvPr id="34" name="Imagen 33"/>
          <p:cNvPicPr>
            <a:picLocks noChangeAspect="1"/>
          </p:cNvPicPr>
          <p:nvPr/>
        </p:nvPicPr>
        <p:blipFill>
          <a:blip r:embed="rId3"/>
          <a:stretch>
            <a:fillRect/>
          </a:stretch>
        </p:blipFill>
        <p:spPr>
          <a:xfrm>
            <a:off x="753966" y="1676353"/>
            <a:ext cx="401733" cy="452392"/>
          </a:xfrm>
          <a:prstGeom prst="rect">
            <a:avLst/>
          </a:prstGeom>
        </p:spPr>
      </p:pic>
      <p:pic>
        <p:nvPicPr>
          <p:cNvPr id="35" name="Imagen 34"/>
          <p:cNvPicPr>
            <a:picLocks noChangeAspect="1"/>
          </p:cNvPicPr>
          <p:nvPr/>
        </p:nvPicPr>
        <p:blipFill>
          <a:blip r:embed="rId4"/>
          <a:stretch>
            <a:fillRect/>
          </a:stretch>
        </p:blipFill>
        <p:spPr>
          <a:xfrm>
            <a:off x="726979" y="2598093"/>
            <a:ext cx="451552" cy="265757"/>
          </a:xfrm>
          <a:prstGeom prst="rect">
            <a:avLst/>
          </a:prstGeom>
        </p:spPr>
      </p:pic>
      <p:pic>
        <p:nvPicPr>
          <p:cNvPr id="36" name="Imagen 35"/>
          <p:cNvPicPr>
            <a:picLocks noChangeAspect="1"/>
          </p:cNvPicPr>
          <p:nvPr/>
        </p:nvPicPr>
        <p:blipFill>
          <a:blip r:embed="rId5"/>
          <a:stretch>
            <a:fillRect/>
          </a:stretch>
        </p:blipFill>
        <p:spPr>
          <a:xfrm>
            <a:off x="753966" y="3292230"/>
            <a:ext cx="398219" cy="431966"/>
          </a:xfrm>
          <a:prstGeom prst="rect">
            <a:avLst/>
          </a:prstGeom>
        </p:spPr>
      </p:pic>
      <p:pic>
        <p:nvPicPr>
          <p:cNvPr id="38" name="Imagen 3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5078412" y="1100512"/>
            <a:ext cx="3330091" cy="4133476"/>
          </a:xfrm>
          <a:prstGeom prst="rect">
            <a:avLst/>
          </a:prstGeom>
        </p:spPr>
      </p:pic>
    </p:spTree>
    <p:extLst>
      <p:ext uri="{BB962C8B-B14F-4D97-AF65-F5344CB8AC3E}">
        <p14:creationId xmlns:p14="http://schemas.microsoft.com/office/powerpoint/2010/main" val="1670417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EL MAPA DE PROCESOS</a:t>
            </a:r>
            <a:endParaRPr lang="es-PE" sz="1000" dirty="0">
              <a:solidFill>
                <a:schemeClr val="bg1">
                  <a:lumMod val="65000"/>
                </a:schemeClr>
              </a:solidFill>
              <a:latin typeface="Calibri" charset="0"/>
              <a:ea typeface="Calibri" charset="0"/>
              <a:cs typeface="Calibri" charset="0"/>
            </a:endParaRPr>
          </a:p>
        </p:txBody>
      </p:sp>
      <p:sp>
        <p:nvSpPr>
          <p:cNvPr id="3" name="Rectángulo 2"/>
          <p:cNvSpPr/>
          <p:nvPr/>
        </p:nvSpPr>
        <p:spPr>
          <a:xfrm>
            <a:off x="506413" y="915988"/>
            <a:ext cx="4572000" cy="246221"/>
          </a:xfrm>
          <a:prstGeom prst="rect">
            <a:avLst/>
          </a:prstGeom>
        </p:spPr>
        <p:txBody>
          <a:bodyPr lIns="0" tIns="0" rIns="0" bIns="0">
            <a:spAutoFit/>
          </a:bodyPr>
          <a:lstStyle/>
          <a:p>
            <a:pPr lvl="0"/>
            <a:r>
              <a:rPr lang="es-PE" sz="1600" b="1" dirty="0">
                <a:latin typeface="Calibri" charset="0"/>
                <a:ea typeface="Calibri" charset="0"/>
                <a:cs typeface="Calibri" charset="0"/>
              </a:rPr>
              <a:t>TENEMOS 3 TIPOS DE PROCESOS DIFERENTES:</a:t>
            </a:r>
            <a:endParaRPr lang="es-ES" sz="1600" b="1" dirty="0">
              <a:latin typeface="Calibri" charset="0"/>
              <a:ea typeface="Calibri" charset="0"/>
              <a:cs typeface="Calibri" charset="0"/>
            </a:endParaRPr>
          </a:p>
        </p:txBody>
      </p:sp>
      <p:sp>
        <p:nvSpPr>
          <p:cNvPr id="4" name="Rectángulo redondeado 3"/>
          <p:cNvSpPr/>
          <p:nvPr/>
        </p:nvSpPr>
        <p:spPr>
          <a:xfrm>
            <a:off x="627846" y="1549556"/>
            <a:ext cx="3764768" cy="702326"/>
          </a:xfrm>
          <a:prstGeom prst="roundRect">
            <a:avLst>
              <a:gd name="adj" fmla="val 50000"/>
            </a:avLst>
          </a:prstGeom>
          <a:solidFill>
            <a:srgbClr val="00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113" indent="657225">
              <a:buSzPct val="100000"/>
              <a:tabLst>
                <a:tab pos="120650" algn="l"/>
                <a:tab pos="663575" algn="l"/>
              </a:tabLst>
            </a:pPr>
            <a:r>
              <a:rPr lang="es-ES_tradnl" sz="1500" b="1" spc="-10" dirty="0">
                <a:solidFill>
                  <a:schemeClr val="bg1"/>
                </a:solidFill>
                <a:latin typeface="Calibri" charset="0"/>
                <a:ea typeface="Calibri" charset="0"/>
                <a:cs typeface="Calibri" charset="0"/>
              </a:rPr>
              <a:t>PROCESOS ESTRATÉGICOS.</a:t>
            </a:r>
          </a:p>
        </p:txBody>
      </p:sp>
      <p:sp>
        <p:nvSpPr>
          <p:cNvPr id="5" name="Elipse 4"/>
          <p:cNvSpPr/>
          <p:nvPr/>
        </p:nvSpPr>
        <p:spPr>
          <a:xfrm>
            <a:off x="679172" y="1560101"/>
            <a:ext cx="643765" cy="668390"/>
          </a:xfrm>
          <a:prstGeom prst="ellipse">
            <a:avLst/>
          </a:prstGeom>
          <a:solidFill>
            <a:srgbClr val="007B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6" name="Elipse 5"/>
          <p:cNvSpPr/>
          <p:nvPr/>
        </p:nvSpPr>
        <p:spPr>
          <a:xfrm>
            <a:off x="627845" y="1562257"/>
            <a:ext cx="643765" cy="668390"/>
          </a:xfrm>
          <a:prstGeom prst="ellipse">
            <a:avLst/>
          </a:prstGeom>
          <a:solidFill>
            <a:schemeClr val="bg1"/>
          </a:solidFill>
          <a:ln>
            <a:solidFill>
              <a:srgbClr val="00B1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dirty="0"/>
          </a:p>
        </p:txBody>
      </p:sp>
      <p:pic>
        <p:nvPicPr>
          <p:cNvPr id="7" name="Imagen 6"/>
          <p:cNvPicPr>
            <a:picLocks noChangeAspect="1"/>
          </p:cNvPicPr>
          <p:nvPr/>
        </p:nvPicPr>
        <p:blipFill>
          <a:blip r:embed="rId3"/>
          <a:stretch>
            <a:fillRect/>
          </a:stretch>
        </p:blipFill>
        <p:spPr>
          <a:xfrm>
            <a:off x="753966" y="1676353"/>
            <a:ext cx="401733" cy="452392"/>
          </a:xfrm>
          <a:prstGeom prst="rect">
            <a:avLst/>
          </a:prstGeom>
        </p:spPr>
      </p:pic>
      <p:sp>
        <p:nvSpPr>
          <p:cNvPr id="8" name="object 7"/>
          <p:cNvSpPr txBox="1"/>
          <p:nvPr/>
        </p:nvSpPr>
        <p:spPr>
          <a:xfrm>
            <a:off x="684213" y="2471082"/>
            <a:ext cx="3708400" cy="2215991"/>
          </a:xfrm>
          <a:prstGeom prst="rect">
            <a:avLst/>
          </a:prstGeom>
        </p:spPr>
        <p:txBody>
          <a:bodyPr vert="horz" wrap="square" lIns="0" tIns="0" rIns="0" bIns="0" rtlCol="0">
            <a:spAutoFit/>
          </a:bodyPr>
          <a:lstStyle/>
          <a:p>
            <a:pPr marL="177800" lvl="1" indent="-177800" defTabSz="800100">
              <a:spcBef>
                <a:spcPct val="0"/>
              </a:spcBef>
              <a:spcAft>
                <a:spcPts val="0"/>
              </a:spcAft>
              <a:buClr>
                <a:srgbClr val="00B1C3"/>
              </a:buClr>
              <a:buSzPct val="100000"/>
              <a:buFont typeface="Arial" charset="0"/>
              <a:buChar char="•"/>
              <a:tabLst>
                <a:tab pos="120650" algn="l"/>
              </a:tabLst>
            </a:pPr>
            <a:r>
              <a:rPr lang="es-ES_tradnl" sz="1600" dirty="0">
                <a:latin typeface="Calibri" charset="0"/>
                <a:ea typeface="Calibri" charset="0"/>
                <a:cs typeface="Calibri" charset="0"/>
              </a:rPr>
              <a:t>Son imprescindibles para que la</a:t>
            </a:r>
            <a:br>
              <a:rPr lang="es-ES_tradnl" sz="1600" dirty="0">
                <a:latin typeface="Calibri" charset="0"/>
                <a:ea typeface="Calibri" charset="0"/>
                <a:cs typeface="Calibri" charset="0"/>
              </a:rPr>
            </a:br>
            <a:r>
              <a:rPr lang="es-ES_tradnl" sz="1600" dirty="0">
                <a:latin typeface="Calibri" charset="0"/>
                <a:ea typeface="Calibri" charset="0"/>
                <a:cs typeface="Calibri" charset="0"/>
              </a:rPr>
              <a:t>organización funcione.</a:t>
            </a:r>
          </a:p>
          <a:p>
            <a:pPr marL="177800" lvl="1" indent="-177800" defTabSz="800100">
              <a:spcBef>
                <a:spcPct val="0"/>
              </a:spcBef>
              <a:spcAft>
                <a:spcPts val="0"/>
              </a:spcAft>
              <a:buClr>
                <a:srgbClr val="00B1C3"/>
              </a:buClr>
              <a:buSzPct val="100000"/>
              <a:buFont typeface="Arial" charset="0"/>
              <a:buChar char="•"/>
              <a:tabLst>
                <a:tab pos="120650" algn="l"/>
              </a:tabLst>
            </a:pPr>
            <a:endParaRPr lang="es-ES_tradnl" sz="1600" dirty="0">
              <a:latin typeface="Calibri" charset="0"/>
              <a:ea typeface="Calibri" charset="0"/>
              <a:cs typeface="Calibri" charset="0"/>
            </a:endParaRPr>
          </a:p>
          <a:p>
            <a:pPr marL="177800" lvl="1" indent="-177800" defTabSz="800100">
              <a:spcBef>
                <a:spcPct val="0"/>
              </a:spcBef>
              <a:spcAft>
                <a:spcPts val="0"/>
              </a:spcAft>
              <a:buClr>
                <a:srgbClr val="00B1C3"/>
              </a:buClr>
              <a:buSzPct val="100000"/>
              <a:buFont typeface="Arial" charset="0"/>
              <a:buChar char="•"/>
              <a:tabLst>
                <a:tab pos="120650" algn="l"/>
              </a:tabLst>
            </a:pPr>
            <a:r>
              <a:rPr lang="es-ES_tradnl" sz="1600" dirty="0">
                <a:latin typeface="Calibri" charset="0"/>
                <a:ea typeface="Calibri" charset="0"/>
                <a:cs typeface="Calibri" charset="0"/>
              </a:rPr>
              <a:t>Sirven para definir el tipo de Entidad que se quiere llegar a ser (Visión), los objetivos que quiere cumplir (Misión), sus compromisos con los grupos de interés (Valores) y las directrices en base a las cuales deben trabajar (Plan Estratégico).</a:t>
            </a:r>
          </a:p>
        </p:txBody>
      </p:sp>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5078412" y="1100512"/>
            <a:ext cx="3330091" cy="4133476"/>
          </a:xfrm>
          <a:prstGeom prst="rect">
            <a:avLst/>
          </a:prstGeom>
        </p:spPr>
      </p:pic>
    </p:spTree>
    <p:extLst>
      <p:ext uri="{BB962C8B-B14F-4D97-AF65-F5344CB8AC3E}">
        <p14:creationId xmlns:p14="http://schemas.microsoft.com/office/powerpoint/2010/main" val="1526846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s-PE" sz="1000">
                <a:solidFill>
                  <a:schemeClr val="bg1">
                    <a:lumMod val="65000"/>
                  </a:schemeClr>
                </a:solidFill>
                <a:latin typeface="Calibri" charset="0"/>
                <a:ea typeface="Calibri" charset="0"/>
                <a:cs typeface="Calibri" charset="0"/>
              </a:rPr>
              <a:t>EL MAPA DE PROCESOS</a:t>
            </a:r>
            <a:endParaRPr lang="es-PE" sz="1000" dirty="0">
              <a:solidFill>
                <a:schemeClr val="bg1">
                  <a:lumMod val="65000"/>
                </a:schemeClr>
              </a:solidFill>
              <a:latin typeface="Calibri" charset="0"/>
              <a:ea typeface="Calibri" charset="0"/>
              <a:cs typeface="Calibri" charset="0"/>
            </a:endParaRPr>
          </a:p>
        </p:txBody>
      </p:sp>
      <p:sp>
        <p:nvSpPr>
          <p:cNvPr id="3" name="Rectángulo 2"/>
          <p:cNvSpPr/>
          <p:nvPr/>
        </p:nvSpPr>
        <p:spPr>
          <a:xfrm>
            <a:off x="506413" y="915988"/>
            <a:ext cx="4572000" cy="246221"/>
          </a:xfrm>
          <a:prstGeom prst="rect">
            <a:avLst/>
          </a:prstGeom>
        </p:spPr>
        <p:txBody>
          <a:bodyPr lIns="0" tIns="0" rIns="0" bIns="0">
            <a:spAutoFit/>
          </a:bodyPr>
          <a:lstStyle/>
          <a:p>
            <a:pPr lvl="0"/>
            <a:r>
              <a:rPr lang="es-PE" sz="1600" b="1" dirty="0">
                <a:latin typeface="Calibri" charset="0"/>
                <a:ea typeface="Calibri" charset="0"/>
                <a:cs typeface="Calibri" charset="0"/>
              </a:rPr>
              <a:t>TENEMOS 3 TIPOS DE PROCESOS DIFERENTES:</a:t>
            </a:r>
            <a:endParaRPr lang="es-ES" sz="1600" b="1" dirty="0">
              <a:latin typeface="Calibri" charset="0"/>
              <a:ea typeface="Calibri" charset="0"/>
              <a:cs typeface="Calibri" charset="0"/>
            </a:endParaRPr>
          </a:p>
        </p:txBody>
      </p:sp>
      <p:sp>
        <p:nvSpPr>
          <p:cNvPr id="4" name="Rectángulo redondeado 3"/>
          <p:cNvSpPr/>
          <p:nvPr/>
        </p:nvSpPr>
        <p:spPr>
          <a:xfrm>
            <a:off x="627846" y="1549556"/>
            <a:ext cx="3764768" cy="702326"/>
          </a:xfrm>
          <a:prstGeom prst="roundRect">
            <a:avLst>
              <a:gd name="adj" fmla="val 50000"/>
            </a:avLst>
          </a:prstGeom>
          <a:solidFill>
            <a:srgbClr val="8E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68338">
              <a:lnSpc>
                <a:spcPct val="90000"/>
              </a:lnSpc>
              <a:buSzPct val="100000"/>
              <a:tabLst>
                <a:tab pos="120650" algn="l"/>
              </a:tabLst>
            </a:pPr>
            <a:r>
              <a:rPr lang="es-ES_tradnl" sz="1500" b="1" spc="-10">
                <a:solidFill>
                  <a:schemeClr val="bg1"/>
                </a:solidFill>
                <a:latin typeface="Calibri" charset="0"/>
                <a:ea typeface="Calibri" charset="0"/>
                <a:cs typeface="Calibri" charset="0"/>
              </a:rPr>
              <a:t>PROCESOS OPERATIVOS, </a:t>
            </a:r>
            <a:br>
              <a:rPr lang="es-ES_tradnl" sz="1500" b="1" spc="-10">
                <a:solidFill>
                  <a:schemeClr val="bg1"/>
                </a:solidFill>
                <a:latin typeface="Calibri" charset="0"/>
                <a:ea typeface="Calibri" charset="0"/>
                <a:cs typeface="Calibri" charset="0"/>
              </a:rPr>
            </a:br>
            <a:r>
              <a:rPr lang="es-ES_tradnl" sz="1500" b="1" spc="-10">
                <a:solidFill>
                  <a:schemeClr val="bg1"/>
                </a:solidFill>
                <a:latin typeface="Calibri" charset="0"/>
                <a:ea typeface="Calibri" charset="0"/>
                <a:cs typeface="Calibri" charset="0"/>
              </a:rPr>
              <a:t>O DE PRESTACIÓN DE SERVICIOS.</a:t>
            </a:r>
            <a:endParaRPr lang="es-ES_tradnl" sz="1500" b="1" spc="-10" dirty="0">
              <a:solidFill>
                <a:schemeClr val="bg1"/>
              </a:solidFill>
              <a:latin typeface="Calibri" charset="0"/>
              <a:ea typeface="Calibri" charset="0"/>
              <a:cs typeface="Calibri" charset="0"/>
            </a:endParaRPr>
          </a:p>
        </p:txBody>
      </p:sp>
      <p:sp>
        <p:nvSpPr>
          <p:cNvPr id="5" name="Elipse 4"/>
          <p:cNvSpPr/>
          <p:nvPr/>
        </p:nvSpPr>
        <p:spPr>
          <a:xfrm>
            <a:off x="679172" y="1560101"/>
            <a:ext cx="643765" cy="668390"/>
          </a:xfrm>
          <a:prstGeom prst="ellipse">
            <a:avLst/>
          </a:prstGeom>
          <a:solidFill>
            <a:srgbClr val="719E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6" name="Elipse 5"/>
          <p:cNvSpPr/>
          <p:nvPr/>
        </p:nvSpPr>
        <p:spPr>
          <a:xfrm>
            <a:off x="627845" y="1562257"/>
            <a:ext cx="643765" cy="668390"/>
          </a:xfrm>
          <a:prstGeom prst="ellipse">
            <a:avLst/>
          </a:prstGeom>
          <a:solidFill>
            <a:schemeClr val="bg1"/>
          </a:solidFill>
          <a:ln>
            <a:solidFill>
              <a:srgbClr val="8EC5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dirty="0"/>
          </a:p>
        </p:txBody>
      </p:sp>
      <p:sp>
        <p:nvSpPr>
          <p:cNvPr id="8" name="object 7"/>
          <p:cNvSpPr txBox="1"/>
          <p:nvPr/>
        </p:nvSpPr>
        <p:spPr>
          <a:xfrm>
            <a:off x="684213" y="2471082"/>
            <a:ext cx="3708400" cy="2215991"/>
          </a:xfrm>
          <a:prstGeom prst="rect">
            <a:avLst/>
          </a:prstGeom>
        </p:spPr>
        <p:txBody>
          <a:bodyPr vert="horz" wrap="square" lIns="0" tIns="0" rIns="0" bIns="0" rtlCol="0">
            <a:spAutoFit/>
          </a:bodyPr>
          <a:lstStyle/>
          <a:p>
            <a:pPr marL="179388" indent="-174625">
              <a:buClr>
                <a:srgbClr val="8EC540"/>
              </a:buClr>
              <a:buSzPct val="100000"/>
              <a:buFont typeface="Arial"/>
              <a:buChar char="•"/>
            </a:pPr>
            <a:r>
              <a:rPr lang="es-ES_tradnl" sz="1600" spc="-10" dirty="0">
                <a:solidFill>
                  <a:srgbClr val="000000"/>
                </a:solidFill>
                <a:latin typeface="Calibri" charset="0"/>
                <a:ea typeface="Calibri" charset="0"/>
                <a:cs typeface="Calibri" charset="0"/>
              </a:rPr>
              <a:t>Son imprescindibles para el cumplimiento </a:t>
            </a:r>
            <a:br>
              <a:rPr lang="es-ES_tradnl" sz="1600" spc="-10" dirty="0">
                <a:solidFill>
                  <a:srgbClr val="000000"/>
                </a:solidFill>
                <a:latin typeface="Calibri" charset="0"/>
                <a:ea typeface="Calibri" charset="0"/>
                <a:cs typeface="Calibri" charset="0"/>
              </a:rPr>
            </a:br>
            <a:r>
              <a:rPr lang="es-ES_tradnl" sz="1600" spc="-10" dirty="0">
                <a:solidFill>
                  <a:srgbClr val="000000"/>
                </a:solidFill>
                <a:latin typeface="Calibri" charset="0"/>
                <a:ea typeface="Calibri" charset="0"/>
                <a:cs typeface="Calibri" charset="0"/>
              </a:rPr>
              <a:t>de la misión.</a:t>
            </a:r>
          </a:p>
          <a:p>
            <a:pPr marL="179388" indent="-174625">
              <a:buClr>
                <a:srgbClr val="8EC540"/>
              </a:buClr>
              <a:buSzPct val="100000"/>
              <a:buFont typeface="Arial"/>
              <a:buChar char="•"/>
            </a:pPr>
            <a:endParaRPr lang="es-ES_tradnl" sz="1600" spc="-10" dirty="0">
              <a:solidFill>
                <a:srgbClr val="000000"/>
              </a:solidFill>
              <a:latin typeface="Calibri" charset="0"/>
              <a:ea typeface="Calibri" charset="0"/>
              <a:cs typeface="Calibri" charset="0"/>
            </a:endParaRPr>
          </a:p>
          <a:p>
            <a:pPr marL="179388" indent="-174625">
              <a:buClr>
                <a:srgbClr val="8EC540"/>
              </a:buClr>
              <a:buSzPct val="100000"/>
              <a:buFont typeface="Arial"/>
              <a:buChar char="•"/>
            </a:pPr>
            <a:r>
              <a:rPr lang="es-ES_tradnl" sz="1600" spc="-10" dirty="0">
                <a:solidFill>
                  <a:srgbClr val="000000"/>
                </a:solidFill>
                <a:latin typeface="Calibri" charset="0"/>
                <a:ea typeface="Calibri" charset="0"/>
                <a:cs typeface="Calibri" charset="0"/>
              </a:rPr>
              <a:t>Están directamente relacionados con </a:t>
            </a:r>
            <a:br>
              <a:rPr lang="es-ES_tradnl" sz="1600" spc="-10" dirty="0">
                <a:solidFill>
                  <a:srgbClr val="000000"/>
                </a:solidFill>
                <a:latin typeface="Calibri" charset="0"/>
                <a:ea typeface="Calibri" charset="0"/>
                <a:cs typeface="Calibri" charset="0"/>
              </a:rPr>
            </a:br>
            <a:r>
              <a:rPr lang="es-ES_tradnl" sz="1600" spc="-10" dirty="0">
                <a:solidFill>
                  <a:srgbClr val="000000"/>
                </a:solidFill>
                <a:latin typeface="Calibri" charset="0"/>
                <a:ea typeface="Calibri" charset="0"/>
                <a:cs typeface="Calibri" charset="0"/>
              </a:rPr>
              <a:t>el cliente.</a:t>
            </a:r>
          </a:p>
          <a:p>
            <a:pPr marL="179388" indent="-174625">
              <a:buClr>
                <a:srgbClr val="8EC540"/>
              </a:buClr>
              <a:buSzPct val="100000"/>
              <a:buFont typeface="Arial"/>
              <a:buChar char="•"/>
            </a:pPr>
            <a:endParaRPr lang="es-ES_tradnl" sz="1600" spc="-10" dirty="0">
              <a:solidFill>
                <a:srgbClr val="000000"/>
              </a:solidFill>
              <a:latin typeface="Calibri" charset="0"/>
              <a:ea typeface="Calibri" charset="0"/>
              <a:cs typeface="Calibri" charset="0"/>
            </a:endParaRPr>
          </a:p>
          <a:p>
            <a:pPr marL="179388" indent="-174625">
              <a:buClr>
                <a:srgbClr val="8EC540"/>
              </a:buClr>
              <a:buSzPct val="100000"/>
              <a:buFont typeface="Arial"/>
              <a:buChar char="•"/>
            </a:pPr>
            <a:r>
              <a:rPr lang="es-ES_tradnl" sz="1600" spc="-10" dirty="0">
                <a:solidFill>
                  <a:srgbClr val="000000"/>
                </a:solidFill>
                <a:latin typeface="Calibri" charset="0"/>
                <a:ea typeface="Calibri" charset="0"/>
                <a:cs typeface="Calibri" charset="0"/>
              </a:rPr>
              <a:t>Son los que describen los principales servicios y, por tanto, aquello que se relaciona con el cliente.</a:t>
            </a:r>
          </a:p>
        </p:txBody>
      </p:sp>
      <p:pic>
        <p:nvPicPr>
          <p:cNvPr id="9" name="Imagen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078412" y="1100512"/>
            <a:ext cx="3330091" cy="4133476"/>
          </a:xfrm>
          <a:prstGeom prst="rect">
            <a:avLst/>
          </a:prstGeom>
        </p:spPr>
      </p:pic>
      <p:pic>
        <p:nvPicPr>
          <p:cNvPr id="10" name="Imagen 9"/>
          <p:cNvPicPr>
            <a:picLocks noChangeAspect="1"/>
          </p:cNvPicPr>
          <p:nvPr/>
        </p:nvPicPr>
        <p:blipFill>
          <a:blip r:embed="rId4"/>
          <a:stretch>
            <a:fillRect/>
          </a:stretch>
        </p:blipFill>
        <p:spPr>
          <a:xfrm>
            <a:off x="726979" y="1781964"/>
            <a:ext cx="451552" cy="265757"/>
          </a:xfrm>
          <a:prstGeom prst="rect">
            <a:avLst/>
          </a:prstGeom>
        </p:spPr>
      </p:pic>
    </p:spTree>
    <p:extLst>
      <p:ext uri="{BB962C8B-B14F-4D97-AF65-F5344CB8AC3E}">
        <p14:creationId xmlns:p14="http://schemas.microsoft.com/office/powerpoint/2010/main" val="1933835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503238" y="377440"/>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EL MAPA DE PROCESOS</a:t>
            </a:r>
          </a:p>
        </p:txBody>
      </p:sp>
      <p:sp>
        <p:nvSpPr>
          <p:cNvPr id="3" name="Rectángulo 2"/>
          <p:cNvSpPr/>
          <p:nvPr/>
        </p:nvSpPr>
        <p:spPr>
          <a:xfrm>
            <a:off x="506413" y="915988"/>
            <a:ext cx="4572000" cy="246221"/>
          </a:xfrm>
          <a:prstGeom prst="rect">
            <a:avLst/>
          </a:prstGeom>
        </p:spPr>
        <p:txBody>
          <a:bodyPr lIns="0" tIns="0" rIns="0" bIns="0">
            <a:spAutoFit/>
          </a:bodyPr>
          <a:lstStyle/>
          <a:p>
            <a:pPr lvl="0"/>
            <a:r>
              <a:rPr lang="es-PE" sz="1600" b="1" dirty="0">
                <a:latin typeface="Calibri" charset="0"/>
                <a:ea typeface="Calibri" charset="0"/>
                <a:cs typeface="Calibri" charset="0"/>
              </a:rPr>
              <a:t>TENEMOS 3 TIPOS DE PROCESOS DIFERENTES:</a:t>
            </a:r>
            <a:endParaRPr lang="es-ES" sz="1600" b="1" dirty="0">
              <a:latin typeface="Calibri" charset="0"/>
              <a:ea typeface="Calibri" charset="0"/>
              <a:cs typeface="Calibri" charset="0"/>
            </a:endParaRPr>
          </a:p>
        </p:txBody>
      </p:sp>
      <p:sp>
        <p:nvSpPr>
          <p:cNvPr id="4" name="Rectángulo redondeado 3"/>
          <p:cNvSpPr/>
          <p:nvPr/>
        </p:nvSpPr>
        <p:spPr>
          <a:xfrm>
            <a:off x="627846" y="1549556"/>
            <a:ext cx="3764768" cy="702326"/>
          </a:xfrm>
          <a:prstGeom prst="roundRect">
            <a:avLst>
              <a:gd name="adj" fmla="val 50000"/>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68338">
              <a:lnSpc>
                <a:spcPct val="90000"/>
              </a:lnSpc>
              <a:buSzPct val="100000"/>
              <a:tabLst>
                <a:tab pos="120650" algn="l"/>
              </a:tabLst>
            </a:pPr>
            <a:r>
              <a:rPr lang="es-ES_tradnl" sz="1500" b="1" spc="-10" dirty="0">
                <a:solidFill>
                  <a:schemeClr val="bg1"/>
                </a:solidFill>
                <a:latin typeface="Calibri" charset="0"/>
                <a:ea typeface="Calibri" charset="0"/>
                <a:cs typeface="Calibri" charset="0"/>
              </a:rPr>
              <a:t>PROCESOS DE SOPORTE O </a:t>
            </a:r>
            <a:br>
              <a:rPr lang="es-ES_tradnl" sz="1500" b="1" spc="-10" dirty="0">
                <a:solidFill>
                  <a:schemeClr val="bg1"/>
                </a:solidFill>
                <a:latin typeface="Calibri" charset="0"/>
                <a:ea typeface="Calibri" charset="0"/>
                <a:cs typeface="Calibri" charset="0"/>
              </a:rPr>
            </a:br>
            <a:r>
              <a:rPr lang="es-ES_tradnl" sz="1500" b="1" spc="-10" dirty="0">
                <a:solidFill>
                  <a:schemeClr val="bg1"/>
                </a:solidFill>
                <a:latin typeface="Calibri" charset="0"/>
                <a:ea typeface="Calibri" charset="0"/>
                <a:cs typeface="Calibri" charset="0"/>
              </a:rPr>
              <a:t>APOYO TÉCNICO.</a:t>
            </a:r>
          </a:p>
        </p:txBody>
      </p:sp>
      <p:sp>
        <p:nvSpPr>
          <p:cNvPr id="5" name="Elipse 4"/>
          <p:cNvSpPr/>
          <p:nvPr/>
        </p:nvSpPr>
        <p:spPr>
          <a:xfrm>
            <a:off x="679172" y="1560101"/>
            <a:ext cx="643765" cy="668390"/>
          </a:xfrm>
          <a:prstGeom prst="ellipse">
            <a:avLst/>
          </a:prstGeom>
          <a:solidFill>
            <a:srgbClr val="513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a:p>
        </p:txBody>
      </p:sp>
      <p:sp>
        <p:nvSpPr>
          <p:cNvPr id="6" name="Elipse 5"/>
          <p:cNvSpPr/>
          <p:nvPr/>
        </p:nvSpPr>
        <p:spPr>
          <a:xfrm>
            <a:off x="627845" y="1562257"/>
            <a:ext cx="643765" cy="668390"/>
          </a:xfrm>
          <a:prstGeom prst="ellipse">
            <a:avLst/>
          </a:prstGeom>
          <a:solidFill>
            <a:schemeClr val="bg1"/>
          </a:solidFill>
          <a:ln>
            <a:solidFill>
              <a:srgbClr val="714F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sz="1600" dirty="0"/>
          </a:p>
        </p:txBody>
      </p:sp>
      <p:sp>
        <p:nvSpPr>
          <p:cNvPr id="8" name="object 7"/>
          <p:cNvSpPr txBox="1"/>
          <p:nvPr/>
        </p:nvSpPr>
        <p:spPr>
          <a:xfrm>
            <a:off x="684213" y="2471082"/>
            <a:ext cx="3708400" cy="984885"/>
          </a:xfrm>
          <a:prstGeom prst="rect">
            <a:avLst/>
          </a:prstGeom>
        </p:spPr>
        <p:txBody>
          <a:bodyPr vert="horz" wrap="square" lIns="0" tIns="0" rIns="0" bIns="0" rtlCol="0">
            <a:spAutoFit/>
          </a:bodyPr>
          <a:lstStyle/>
          <a:p>
            <a:pPr marL="180000" indent="-168275">
              <a:buClr>
                <a:srgbClr val="714FA0"/>
              </a:buClr>
              <a:buSzPct val="100000"/>
              <a:buFont typeface="Arial"/>
              <a:buChar char="•"/>
              <a:tabLst>
                <a:tab pos="121285" algn="l"/>
              </a:tabLst>
            </a:pPr>
            <a:r>
              <a:rPr lang="es-ES_tradnl" sz="1600" spc="-10" dirty="0">
                <a:latin typeface="Calibri" charset="0"/>
                <a:ea typeface="Calibri" charset="0"/>
                <a:cs typeface="Calibri" charset="0"/>
              </a:rPr>
              <a:t>Proporcionan soporte o ayuda y aseguran los recursos necesarios para cumplir los procesos estratégicos y los procesos operativos.</a:t>
            </a:r>
          </a:p>
        </p:txBody>
      </p:sp>
      <p:pic>
        <p:nvPicPr>
          <p:cNvPr id="9" name="Imagen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078412" y="1100512"/>
            <a:ext cx="3330091" cy="4133476"/>
          </a:xfrm>
          <a:prstGeom prst="rect">
            <a:avLst/>
          </a:prstGeom>
        </p:spPr>
      </p:pic>
      <p:pic>
        <p:nvPicPr>
          <p:cNvPr id="11" name="Imagen 10"/>
          <p:cNvPicPr>
            <a:picLocks noChangeAspect="1"/>
          </p:cNvPicPr>
          <p:nvPr/>
        </p:nvPicPr>
        <p:blipFill>
          <a:blip r:embed="rId4"/>
          <a:stretch>
            <a:fillRect/>
          </a:stretch>
        </p:blipFill>
        <p:spPr>
          <a:xfrm>
            <a:off x="750617" y="1678313"/>
            <a:ext cx="398219" cy="431966"/>
          </a:xfrm>
          <a:prstGeom prst="rect">
            <a:avLst/>
          </a:prstGeom>
        </p:spPr>
      </p:pic>
    </p:spTree>
    <p:extLst>
      <p:ext uri="{BB962C8B-B14F-4D97-AF65-F5344CB8AC3E}">
        <p14:creationId xmlns:p14="http://schemas.microsoft.com/office/powerpoint/2010/main" val="20375505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Diseño predeterminad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iseño predeterminado">
      <a:majorFont>
        <a:latin typeface="Arial"/>
        <a:ea typeface=""/>
        <a:cs typeface=""/>
      </a:majorFont>
      <a:minorFont>
        <a:latin typeface="Arial"/>
        <a:ea typeface=""/>
        <a:cs typeface=""/>
      </a:minorFont>
    </a:fontScheme>
    <a:fmtScheme name="Papel">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23871</TotalTime>
  <Words>3412</Words>
  <Application>Microsoft Office PowerPoint</Application>
  <PresentationFormat>Presentación en pantalla (16:10)</PresentationFormat>
  <Paragraphs>534</Paragraphs>
  <Slides>44</Slides>
  <Notes>33</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44</vt:i4>
      </vt:variant>
    </vt:vector>
  </HeadingPairs>
  <TitlesOfParts>
    <vt:vector size="51" baseType="lpstr">
      <vt:lpstr>Arial</vt:lpstr>
      <vt:lpstr>Calibri</vt:lpstr>
      <vt:lpstr>Graphik Bold</vt:lpstr>
      <vt:lpstr>Graphik Medium</vt:lpstr>
      <vt:lpstr>Graphik Regular</vt:lpstr>
      <vt:lpstr>Wingdings</vt:lpstr>
      <vt:lpstr>1_Diseño predeterminado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Isil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Isil</dc:creator>
  <cp:lastModifiedBy>katya garvich</cp:lastModifiedBy>
  <cp:revision>1395</cp:revision>
  <dcterms:created xsi:type="dcterms:W3CDTF">2006-06-01T21:36:52Z</dcterms:created>
  <dcterms:modified xsi:type="dcterms:W3CDTF">2024-09-21T20:10:31Z</dcterms:modified>
</cp:coreProperties>
</file>